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4" r:id="rId3"/>
    <p:sldId id="27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86" y="3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469654" y="2386744"/>
            <a:ext cx="9252693"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5" y="4352544"/>
            <a:ext cx="6801612"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2072188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48746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40528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141395" y="937260"/>
            <a:ext cx="6288232"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7492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2497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475232" y="2386744"/>
            <a:ext cx="9253728"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5" y="4352465"/>
            <a:ext cx="6801612"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BCAD085-E8A6-8845-BD4E-CB4CCA059FC4}" type="datetimeFigureOut">
              <a:rPr lang="en-US" smtClean="0"/>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399660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69653" y="2638044"/>
            <a:ext cx="438403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6" y="2638044"/>
            <a:ext cx="4387355"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BCAD085-E8A6-8845-BD4E-CB4CCA059FC4}" type="datetimeFigureOut">
              <a:rPr lang="en-US" smtClean="0"/>
              <a:t>11/18/2024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80001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69652" y="2313435"/>
            <a:ext cx="4384032"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69652" y="3143250"/>
            <a:ext cx="4384032"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387355"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5"/>
            <a:ext cx="4387355"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BCAD085-E8A6-8845-BD4E-CB4CCA059FC4}" type="datetimeFigureOut">
              <a:rPr lang="en-US" smtClean="0"/>
              <a:t>11/18/2024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53111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11/18/2024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9435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9591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54271" y="2243830"/>
            <a:ext cx="4387459"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0620"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5BCAD085-E8A6-8845-BD4E-CB4CCA059FC4}" type="datetimeFigureOut">
              <a:rPr lang="en-US" smtClean="0"/>
              <a:t>11/18/2024</a:t>
            </a:fld>
            <a:endParaRPr lang="en-US"/>
          </a:p>
        </p:txBody>
      </p:sp>
      <p:sp>
        <p:nvSpPr>
          <p:cNvPr id="10" name="Footer Placeholder 9"/>
          <p:cNvSpPr>
            <a:spLocks noGrp="1"/>
          </p:cNvSpPr>
          <p:nvPr>
            <p:ph type="ftr" sz="quarter" idx="11"/>
          </p:nvPr>
        </p:nvSpPr>
        <p:spPr>
          <a:xfrm>
            <a:off x="854271" y="6236208"/>
            <a:ext cx="5075197"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3650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2"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53440" y="2243828"/>
            <a:ext cx="438912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6001" y="-42172"/>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50620" y="3549920"/>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BCAD085-E8A6-8845-BD4E-CB4CCA059FC4}" type="datetimeFigureOut">
              <a:rPr lang="en-US" smtClean="0"/>
              <a:t>11/18/2024</a:t>
            </a:fld>
            <a:endParaRPr lang="en-US"/>
          </a:p>
        </p:txBody>
      </p:sp>
      <p:sp>
        <p:nvSpPr>
          <p:cNvPr id="9" name="Footer Placeholder 8"/>
          <p:cNvSpPr>
            <a:spLocks noGrp="1"/>
          </p:cNvSpPr>
          <p:nvPr>
            <p:ph type="ftr" sz="quarter" idx="11"/>
          </p:nvPr>
        </p:nvSpPr>
        <p:spPr>
          <a:xfrm>
            <a:off x="853440" y="6236208"/>
            <a:ext cx="5071872"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7251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71924" y="6238816"/>
            <a:ext cx="2753747"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5BCAD085-E8A6-8845-BD4E-CB4CCA059FC4}" type="datetimeFigureOut">
              <a:rPr lang="en-US" smtClean="0"/>
              <a:t>11/18/2024</a:t>
            </a:fld>
            <a:endParaRPr lang="en-US"/>
          </a:p>
        </p:txBody>
      </p:sp>
      <p:sp>
        <p:nvSpPr>
          <p:cNvPr id="5" name="Footer Placeholder 4"/>
          <p:cNvSpPr>
            <a:spLocks noGrp="1"/>
          </p:cNvSpPr>
          <p:nvPr>
            <p:ph type="ftr" sz="quarter" idx="3"/>
          </p:nvPr>
        </p:nvSpPr>
        <p:spPr>
          <a:xfrm>
            <a:off x="1469652" y="6236208"/>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986816" y="6217920"/>
            <a:ext cx="48768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904311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s://time.news/syphilis-surge-and-public-health-challenges-in-europe-effective-strategies-needed-to-contain-the-epidemic/" TargetMode="Externa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4D763-56E0-768C-21FD-171E71E31325}"/>
              </a:ext>
            </a:extLst>
          </p:cNvPr>
          <p:cNvSpPr>
            <a:spLocks noGrp="1"/>
          </p:cNvSpPr>
          <p:nvPr>
            <p:ph type="title"/>
          </p:nvPr>
        </p:nvSpPr>
        <p:spPr/>
        <p:txBody>
          <a:bodyPr/>
          <a:lstStyle/>
          <a:p>
            <a:r>
              <a:rPr lang="en-US" b="1" dirty="0"/>
              <a:t>IMAGINE</a:t>
            </a:r>
          </a:p>
        </p:txBody>
      </p:sp>
      <p:sp>
        <p:nvSpPr>
          <p:cNvPr id="3" name="Content Placeholder 2">
            <a:extLst>
              <a:ext uri="{FF2B5EF4-FFF2-40B4-BE49-F238E27FC236}">
                <a16:creationId xmlns:a16="http://schemas.microsoft.com/office/drawing/2014/main" id="{38F1E497-E070-3FB8-3B68-74A2A354ADB1}"/>
              </a:ext>
            </a:extLst>
          </p:cNvPr>
          <p:cNvSpPr>
            <a:spLocks noGrp="1"/>
          </p:cNvSpPr>
          <p:nvPr>
            <p:ph sz="half" idx="1"/>
          </p:nvPr>
        </p:nvSpPr>
        <p:spPr/>
        <p:txBody>
          <a:bodyPr>
            <a:normAutofit/>
          </a:bodyPr>
          <a:lstStyle/>
          <a:p>
            <a:r>
              <a:rPr lang="en-US" dirty="0"/>
              <a:t>Syphilis is a sexually transmitted infection (STI) caused by the bacterium </a:t>
            </a:r>
            <a:r>
              <a:rPr lang="en-US" i="1" dirty="0"/>
              <a:t>Treponema pallidum</a:t>
            </a:r>
            <a:r>
              <a:rPr lang="en-US" dirty="0"/>
              <a:t>.</a:t>
            </a:r>
          </a:p>
          <a:p>
            <a:r>
              <a:rPr lang="en-US" dirty="0"/>
              <a:t>If left untreated, it can lead to severe health complications, including neurological and cardiovascular damage, and can be fatal.</a:t>
            </a:r>
          </a:p>
          <a:p>
            <a:r>
              <a:rPr lang="en-US" dirty="0"/>
              <a:t>It has distinct stages: primary, secondary, latent, and tertiary, each with different symptoms.</a:t>
            </a:r>
          </a:p>
        </p:txBody>
      </p:sp>
      <p:sp>
        <p:nvSpPr>
          <p:cNvPr id="7" name="Content Placeholder 6">
            <a:extLst>
              <a:ext uri="{FF2B5EF4-FFF2-40B4-BE49-F238E27FC236}">
                <a16:creationId xmlns:a16="http://schemas.microsoft.com/office/drawing/2014/main" id="{E07E1F27-B2DE-9275-427C-8D2DF833D498}"/>
              </a:ext>
            </a:extLst>
          </p:cNvPr>
          <p:cNvSpPr>
            <a:spLocks noGrp="1"/>
          </p:cNvSpPr>
          <p:nvPr>
            <p:ph sz="half" idx="2"/>
          </p:nvPr>
        </p:nvSpPr>
        <p:spPr>
          <a:xfrm>
            <a:off x="1469653" y="3429000"/>
            <a:ext cx="9256018" cy="1725625"/>
          </a:xfrm>
        </p:spPr>
        <p:txBody>
          <a:bodyPr>
            <a:normAutofit/>
          </a:bodyPr>
          <a:lstStyle/>
          <a:p>
            <a:r>
              <a:rPr lang="en-US" b="1" dirty="0"/>
              <a:t>National Alarming Trends</a:t>
            </a:r>
            <a:r>
              <a:rPr lang="en-US" dirty="0"/>
              <a:t>:</a:t>
            </a:r>
          </a:p>
          <a:p>
            <a:pPr lvl="1"/>
            <a:r>
              <a:rPr lang="en-US" dirty="0"/>
              <a:t>Syphilis rates have quadrupled over the past decade, reaching their highest levels since the 1950s.</a:t>
            </a:r>
          </a:p>
          <a:p>
            <a:pPr lvl="1"/>
            <a:r>
              <a:rPr lang="en-US" dirty="0"/>
              <a:t>Rates of congenital syphilis have risen by an alarming 9-fold since 2013; one in every 1,300 U.S. births in 2021 was complicated by syphilis.</a:t>
            </a:r>
          </a:p>
        </p:txBody>
      </p:sp>
      <p:pic>
        <p:nvPicPr>
          <p:cNvPr id="4" name="Untitled video - Made with Clipchamp">
            <a:hlinkClick r:id="" action="ppaction://media"/>
            <a:extLst>
              <a:ext uri="{FF2B5EF4-FFF2-40B4-BE49-F238E27FC236}">
                <a16:creationId xmlns:a16="http://schemas.microsoft.com/office/drawing/2014/main" id="{B881D7F9-3BE7-C1AF-9D13-74BF9BC75E4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289697" y="2591876"/>
            <a:ext cx="5410957" cy="3745354"/>
          </a:xfrm>
          <a:prstGeom prst="rect">
            <a:avLst/>
          </a:prstGeom>
        </p:spPr>
      </p:pic>
      <p:sp>
        <p:nvSpPr>
          <p:cNvPr id="5" name="Title 1">
            <a:extLst>
              <a:ext uri="{FF2B5EF4-FFF2-40B4-BE49-F238E27FC236}">
                <a16:creationId xmlns:a16="http://schemas.microsoft.com/office/drawing/2014/main" id="{0B9192FB-1E93-A4DA-3A55-C539F26A67AC}"/>
              </a:ext>
            </a:extLst>
          </p:cNvPr>
          <p:cNvSpPr txBox="1">
            <a:spLocks/>
          </p:cNvSpPr>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b="1" dirty="0"/>
              <a:t>SYPHILIS</a:t>
            </a:r>
          </a:p>
        </p:txBody>
      </p:sp>
      <p:pic>
        <p:nvPicPr>
          <p:cNvPr id="6" name="Picture 5">
            <a:extLst>
              <a:ext uri="{FF2B5EF4-FFF2-40B4-BE49-F238E27FC236}">
                <a16:creationId xmlns:a16="http://schemas.microsoft.com/office/drawing/2014/main" id="{70E2276B-C77E-E9C2-E8D3-D98D26F3C907}"/>
              </a:ext>
            </a:extLst>
          </p:cNvPr>
          <p:cNvPicPr>
            <a:picLocks noChangeAspect="1"/>
          </p:cNvPicPr>
          <p:nvPr/>
        </p:nvPicPr>
        <p:blipFill>
          <a:blip r:embed="rId5">
            <a:extLst>
              <a:ext uri="{837473B0-CC2E-450A-ABE3-18F120FF3D39}">
                <a1611:picAttrSrcUrl xmlns:a1611="http://schemas.microsoft.com/office/drawing/2016/11/main" r:id="rId6"/>
              </a:ext>
            </a:extLst>
          </a:blip>
          <a:srcRect l="33019" r="33019"/>
          <a:stretch/>
        </p:blipFill>
        <p:spPr>
          <a:xfrm>
            <a:off x="8055655" y="3429000"/>
            <a:ext cx="1788696" cy="1827186"/>
          </a:xfrm>
          <a:prstGeom prst="rect">
            <a:avLst/>
          </a:prstGeom>
        </p:spPr>
      </p:pic>
      <p:pic>
        <p:nvPicPr>
          <p:cNvPr id="9" name="Picture 8" descr="A graph showing the number of syphilis&#10;&#10;Description automatically generated">
            <a:extLst>
              <a:ext uri="{FF2B5EF4-FFF2-40B4-BE49-F238E27FC236}">
                <a16:creationId xmlns:a16="http://schemas.microsoft.com/office/drawing/2014/main" id="{452911F7-31C3-B810-5645-48CD8B6E35ED}"/>
              </a:ext>
            </a:extLst>
          </p:cNvPr>
          <p:cNvPicPr>
            <a:picLocks noChangeAspect="1"/>
          </p:cNvPicPr>
          <p:nvPr/>
        </p:nvPicPr>
        <p:blipFill rotWithShape="1">
          <a:blip r:embed="rId7"/>
          <a:srcRect t="2977"/>
          <a:stretch/>
        </p:blipFill>
        <p:spPr bwMode="auto">
          <a:xfrm>
            <a:off x="3531213" y="3246416"/>
            <a:ext cx="5650932" cy="21923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468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4"/>
                                        </p:tgtEl>
                                      </p:cBhvr>
                                    </p:animEffect>
                                    <p:set>
                                      <p:cBhvr>
                                        <p:cTn id="11" dur="1" fill="hold">
                                          <p:stCondLst>
                                            <p:cond delay="499"/>
                                          </p:stCondLst>
                                        </p:cTn>
                                        <p:tgtEl>
                                          <p:spTgt spid="4"/>
                                        </p:tgtEl>
                                        <p:attrNameLst>
                                          <p:attrName>style.visibility</p:attrName>
                                        </p:attrNameLst>
                                      </p:cBhvr>
                                      <p:to>
                                        <p:strVal val="hidden"/>
                                      </p:to>
                                    </p:set>
                                    <p:cmd type="call" cmd="stop">
                                      <p:cBhvr>
                                        <p:cTn id="12" dur="1">
                                          <p:stCondLst>
                                            <p:cond delay="499"/>
                                          </p:stCondLst>
                                        </p:cTn>
                                        <p:tgtEl>
                                          <p:spTgt spid="4"/>
                                        </p:tgtEl>
                                      </p:cBhvr>
                                    </p:cmd>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3">
                                            <p:txEl>
                                              <p:pRg st="0" end="0"/>
                                            </p:txEl>
                                          </p:spTgt>
                                        </p:tgtEl>
                                      </p:cBhvr>
                                    </p:animEffect>
                                    <p:set>
                                      <p:cBhvr>
                                        <p:cTn id="44" dur="1" fill="hold">
                                          <p:stCondLst>
                                            <p:cond delay="499"/>
                                          </p:stCondLst>
                                        </p:cTn>
                                        <p:tgtEl>
                                          <p:spTgt spid="3">
                                            <p:txEl>
                                              <p:pRg st="0" end="0"/>
                                            </p:txEl>
                                          </p:spTgt>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3">
                                            <p:txEl>
                                              <p:pRg st="1" end="1"/>
                                            </p:txEl>
                                          </p:spTgt>
                                        </p:tgtEl>
                                      </p:cBhvr>
                                    </p:animEffect>
                                    <p:set>
                                      <p:cBhvr>
                                        <p:cTn id="47" dur="1" fill="hold">
                                          <p:stCondLst>
                                            <p:cond delay="499"/>
                                          </p:stCondLst>
                                        </p:cTn>
                                        <p:tgtEl>
                                          <p:spTgt spid="3">
                                            <p:txEl>
                                              <p:pRg st="1" end="1"/>
                                            </p:txEl>
                                          </p:spTgt>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3">
                                            <p:txEl>
                                              <p:pRg st="2" end="2"/>
                                            </p:txEl>
                                          </p:spTgt>
                                        </p:tgtEl>
                                      </p:cBhvr>
                                    </p:animEffect>
                                    <p:set>
                                      <p:cBhvr>
                                        <p:cTn id="5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7">
                                            <p:txEl>
                                              <p:pRg st="0" end="0"/>
                                            </p:txEl>
                                          </p:spTgt>
                                        </p:tgtEl>
                                        <p:attrNameLst>
                                          <p:attrName>style.visibility</p:attrName>
                                        </p:attrNameLst>
                                      </p:cBhvr>
                                      <p:to>
                                        <p:strVal val="visible"/>
                                      </p:to>
                                    </p:set>
                                    <p:animEffect transition="in" filter="fade">
                                      <p:cBhvr>
                                        <p:cTn id="67" dur="1000"/>
                                        <p:tgtEl>
                                          <p:spTgt spid="7">
                                            <p:txEl>
                                              <p:pRg st="0" end="0"/>
                                            </p:txEl>
                                          </p:spTgt>
                                        </p:tgtEl>
                                      </p:cBhvr>
                                    </p:animEffect>
                                    <p:anim calcmode="lin" valueType="num">
                                      <p:cBhvr>
                                        <p:cTn id="6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7">
                                            <p:txEl>
                                              <p:pRg st="1" end="1"/>
                                            </p:txEl>
                                          </p:spTgt>
                                        </p:tgtEl>
                                        <p:attrNameLst>
                                          <p:attrName>style.visibility</p:attrName>
                                        </p:attrNameLst>
                                      </p:cBhvr>
                                      <p:to>
                                        <p:strVal val="visible"/>
                                      </p:to>
                                    </p:set>
                                    <p:animEffect transition="in" filter="fade">
                                      <p:cBhvr>
                                        <p:cTn id="72" dur="1000"/>
                                        <p:tgtEl>
                                          <p:spTgt spid="7">
                                            <p:txEl>
                                              <p:pRg st="1" end="1"/>
                                            </p:txEl>
                                          </p:spTgt>
                                        </p:tgtEl>
                                      </p:cBhvr>
                                    </p:animEffect>
                                    <p:anim calcmode="lin" valueType="num">
                                      <p:cBhvr>
                                        <p:cTn id="7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7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7">
                                            <p:txEl>
                                              <p:pRg st="2" end="2"/>
                                            </p:txEl>
                                          </p:spTgt>
                                        </p:tgtEl>
                                        <p:attrNameLst>
                                          <p:attrName>style.visibility</p:attrName>
                                        </p:attrNameLst>
                                      </p:cBhvr>
                                      <p:to>
                                        <p:strVal val="visible"/>
                                      </p:to>
                                    </p:set>
                                    <p:animEffect transition="in" filter="fade">
                                      <p:cBhvr>
                                        <p:cTn id="77" dur="1000"/>
                                        <p:tgtEl>
                                          <p:spTgt spid="7">
                                            <p:txEl>
                                              <p:pRg st="2" end="2"/>
                                            </p:txEl>
                                          </p:spTgt>
                                        </p:tgtEl>
                                      </p:cBhvr>
                                    </p:animEffect>
                                    <p:anim calcmode="lin" valueType="num">
                                      <p:cBhvr>
                                        <p:cTn id="7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80" repeatCount="indefinite" fill="remove" display="0">
                  <p:stCondLst>
                    <p:cond delay="indefinite"/>
                  </p:stCondLst>
                </p:cTn>
                <p:tgtEl>
                  <p:spTgt spid="4"/>
                </p:tgtEl>
              </p:cMediaNode>
            </p:video>
          </p:childTnLst>
        </p:cTn>
      </p:par>
    </p:tnLst>
    <p:bldLst>
      <p:bldP spid="3" grpId="0" build="allAtOnce"/>
      <p:bldP spid="3" grpId="1" build="allAtOnce"/>
      <p:bldP spid="7" grpId="0"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normAutofit/>
          </a:bodyPr>
          <a:lstStyle/>
          <a:p>
            <a:r>
              <a:rPr lang="en-US" sz="2000" dirty="0"/>
              <a:t>Syphilis in Our Backyard  </a:t>
            </a:r>
            <a:br>
              <a:rPr lang="en-US" sz="2000" dirty="0"/>
            </a:br>
            <a:r>
              <a:rPr lang="en-US" sz="2000" dirty="0"/>
              <a:t>Wisconsin and Milwaukee Under Threat</a:t>
            </a:r>
          </a:p>
        </p:txBody>
      </p:sp>
      <p:sp>
        <p:nvSpPr>
          <p:cNvPr id="3" name="Content Placeholder 2"/>
          <p:cNvSpPr>
            <a:spLocks noGrp="1"/>
          </p:cNvSpPr>
          <p:nvPr>
            <p:ph sz="half" idx="1"/>
          </p:nvPr>
        </p:nvSpPr>
        <p:spPr/>
        <p:txBody>
          <a:bodyPr>
            <a:normAutofit fontScale="92500"/>
          </a:bodyPr>
          <a:lstStyle/>
          <a:p>
            <a:pPr>
              <a:lnSpc>
                <a:spcPct val="90000"/>
              </a:lnSpc>
            </a:pPr>
            <a:r>
              <a:rPr lang="en-US" sz="1600" b="1" dirty="0"/>
              <a:t>Wisconsin's Rising Rates:</a:t>
            </a:r>
          </a:p>
          <a:p>
            <a:pPr lvl="1">
              <a:lnSpc>
                <a:spcPct val="90000"/>
              </a:lnSpc>
            </a:pPr>
            <a:r>
              <a:rPr lang="en-US" sz="1600" dirty="0"/>
              <a:t>In Wisconsin, syphilis cases increased by 6.4% from 2022 to 2023, totaling 1,794 reported cases. </a:t>
            </a:r>
          </a:p>
          <a:p>
            <a:pPr lvl="1">
              <a:lnSpc>
                <a:spcPct val="90000"/>
              </a:lnSpc>
            </a:pPr>
            <a:r>
              <a:rPr lang="en-US" b="1" dirty="0"/>
              <a:t>Milwaukee's Alarming Statistics:</a:t>
            </a:r>
          </a:p>
          <a:p>
            <a:pPr lvl="2">
              <a:lnSpc>
                <a:spcPct val="90000"/>
              </a:lnSpc>
            </a:pPr>
            <a:r>
              <a:rPr lang="en-US" dirty="0"/>
              <a:t>Milwaukee County has the highest number of reported STI cases in the state.</a:t>
            </a:r>
          </a:p>
          <a:p>
            <a:pPr lvl="2">
              <a:lnSpc>
                <a:spcPct val="90000"/>
              </a:lnSpc>
            </a:pPr>
            <a:r>
              <a:rPr lang="en-US" dirty="0"/>
              <a:t>The Southeastern region, including Milwaukee, reported the highest syphilis rates.</a:t>
            </a:r>
          </a:p>
          <a:p>
            <a:pPr marL="228600" lvl="1" indent="0">
              <a:lnSpc>
                <a:spcPct val="90000"/>
              </a:lnSpc>
              <a:buNone/>
            </a:pPr>
            <a:endParaRPr lang="en-US" dirty="0"/>
          </a:p>
        </p:txBody>
      </p:sp>
      <p:sp>
        <p:nvSpPr>
          <p:cNvPr id="4" name="Content Placeholder 3">
            <a:extLst>
              <a:ext uri="{FF2B5EF4-FFF2-40B4-BE49-F238E27FC236}">
                <a16:creationId xmlns:a16="http://schemas.microsoft.com/office/drawing/2014/main" id="{BBF4AA9E-8726-C98C-DA91-608DDF8D895F}"/>
              </a:ext>
            </a:extLst>
          </p:cNvPr>
          <p:cNvSpPr>
            <a:spLocks noGrp="1"/>
          </p:cNvSpPr>
          <p:nvPr>
            <p:ph sz="half" idx="2"/>
          </p:nvPr>
        </p:nvSpPr>
        <p:spPr/>
        <p:txBody>
          <a:bodyPr>
            <a:normAutofit fontScale="92500"/>
          </a:bodyPr>
          <a:lstStyle/>
          <a:p>
            <a:r>
              <a:rPr lang="en-US" dirty="0"/>
              <a:t>Syphilis cases among women in Wisconsin increased by 309% between 2020 and 2021. </a:t>
            </a:r>
          </a:p>
          <a:p>
            <a:r>
              <a:rPr lang="en-US" dirty="0"/>
              <a:t>Congenital syphilis cases surged by 350%, leading to severe health complications and infant mortality in 2 out of 5 cases.</a:t>
            </a:r>
          </a:p>
          <a:p>
            <a:r>
              <a:rPr lang="en-US" dirty="0"/>
              <a:t>Black individuals represent 6% of Wisconsin's population but account for 51% of syphilis infections.</a:t>
            </a:r>
          </a:p>
          <a:p>
            <a:r>
              <a:rPr lang="en-US" dirty="0"/>
              <a:t>Hispanic/Latino individuals face syphilis rates 2.5 times higher than non-Hispanic Whites.</a:t>
            </a:r>
          </a:p>
        </p:txBody>
      </p:sp>
      <p:pic>
        <p:nvPicPr>
          <p:cNvPr id="5" name="Picture 1" descr="United States map showing rates of reported primary and secondary syphilis by state and territory of residence from 2013 to 2022.">
            <a:extLst>
              <a:ext uri="{FF2B5EF4-FFF2-40B4-BE49-F238E27FC236}">
                <a16:creationId xmlns:a16="http://schemas.microsoft.com/office/drawing/2014/main" id="{8ACBF084-71EF-8FFA-DA11-4A0A1A3D4937}"/>
              </a:ext>
            </a:extLst>
          </p:cNvPr>
          <p:cNvPicPr>
            <a:picLocks noGrp="1" noChangeAspect="1"/>
          </p:cNvPicPr>
          <p:nvPr/>
        </p:nvPicPr>
        <p:blipFill>
          <a:blip r:embed="rId2"/>
          <a:stretch>
            <a:fillRect/>
          </a:stretch>
        </p:blipFill>
        <p:spPr bwMode="auto">
          <a:xfrm>
            <a:off x="2141394" y="2337241"/>
            <a:ext cx="7708900" cy="3213100"/>
          </a:xfrm>
          <a:prstGeom prst="rect">
            <a:avLst/>
          </a:prstGeom>
          <a:noFill/>
          <a:ln w="9525">
            <a:noFill/>
            <a:headEnd/>
            <a:tailEnd/>
          </a:ln>
        </p:spPr>
      </p:pic>
      <p:pic>
        <p:nvPicPr>
          <p:cNvPr id="7" name="Picture 1" descr="Bar graph showing reported cases of congenital syphilis by year of birth and rates of reported cases of primary and secondary syphilis among women aged 15 to 44 years in the United States from 2013 to 2022.">
            <a:extLst>
              <a:ext uri="{FF2B5EF4-FFF2-40B4-BE49-F238E27FC236}">
                <a16:creationId xmlns:a16="http://schemas.microsoft.com/office/drawing/2014/main" id="{E7F96A1F-4F50-5528-66DD-26FEBFD8C8A1}"/>
              </a:ext>
            </a:extLst>
          </p:cNvPr>
          <p:cNvPicPr>
            <a:picLocks noGrp="1" noChangeAspect="1"/>
          </p:cNvPicPr>
          <p:nvPr/>
        </p:nvPicPr>
        <p:blipFill>
          <a:blip r:embed="rId3"/>
          <a:stretch>
            <a:fillRect/>
          </a:stretch>
        </p:blipFill>
        <p:spPr bwMode="auto">
          <a:xfrm>
            <a:off x="3031618" y="2678183"/>
            <a:ext cx="5994400" cy="3213100"/>
          </a:xfrm>
          <a:prstGeom prst="rect">
            <a:avLst/>
          </a:prstGeom>
          <a:noFill/>
          <a:ln w="9525">
            <a:noFill/>
            <a:headEnd/>
            <a:tailEnd/>
          </a:ln>
        </p:spPr>
      </p:pic>
      <p:sp>
        <p:nvSpPr>
          <p:cNvPr id="11" name="TextBox 10">
            <a:extLst>
              <a:ext uri="{FF2B5EF4-FFF2-40B4-BE49-F238E27FC236}">
                <a16:creationId xmlns:a16="http://schemas.microsoft.com/office/drawing/2014/main" id="{2ACCAAB1-E8DA-E192-4843-FFDD596DE8B5}"/>
              </a:ext>
            </a:extLst>
          </p:cNvPr>
          <p:cNvSpPr txBox="1"/>
          <p:nvPr/>
        </p:nvSpPr>
        <p:spPr>
          <a:xfrm>
            <a:off x="3064382" y="5851144"/>
            <a:ext cx="6096000" cy="923330"/>
          </a:xfrm>
          <a:prstGeom prst="rect">
            <a:avLst/>
          </a:prstGeom>
          <a:noFill/>
        </p:spPr>
        <p:txBody>
          <a:bodyPr wrap="square">
            <a:spAutoFit/>
          </a:bodyPr>
          <a:lstStyle/>
          <a:p>
            <a:r>
              <a:rPr lang="en-US" sz="1800" dirty="0"/>
              <a:t>Congenital Syphilis — Reported Cases by Year of Birth and Rates of Reported Cases of Primary and Secondary Syphilis Among Women Aged 15–44 Years, United States, 2013–2022</a:t>
            </a:r>
            <a:endParaRPr lang="en-US" dirty="0"/>
          </a:p>
        </p:txBody>
      </p:sp>
    </p:spTree>
    <p:extLst>
      <p:ext uri="{BB962C8B-B14F-4D97-AF65-F5344CB8AC3E}">
        <p14:creationId xmlns:p14="http://schemas.microsoft.com/office/powerpoint/2010/main" val="151889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fade">
                                      <p:cBhvr>
                                        <p:cTn id="48" dur="1000"/>
                                        <p:tgtEl>
                                          <p:spTgt spid="4">
                                            <p:txEl>
                                              <p:pRg st="0" end="0"/>
                                            </p:txEl>
                                          </p:spTgt>
                                        </p:tgtEl>
                                      </p:cBhvr>
                                    </p:animEffect>
                                    <p:anim calcmode="lin" valueType="num">
                                      <p:cBhvr>
                                        <p:cTn id="4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Effect transition="in" filter="fade">
                                      <p:cBhvr>
                                        <p:cTn id="55" dur="1000"/>
                                        <p:tgtEl>
                                          <p:spTgt spid="4">
                                            <p:txEl>
                                              <p:pRg st="1" end="1"/>
                                            </p:txEl>
                                          </p:spTgt>
                                        </p:tgtEl>
                                      </p:cBhvr>
                                    </p:animEffect>
                                    <p:anim calcmode="lin" valueType="num">
                                      <p:cBhvr>
                                        <p:cTn id="5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Effect transition="in" filter="fade">
                                      <p:cBhvr>
                                        <p:cTn id="62" dur="1000"/>
                                        <p:tgtEl>
                                          <p:spTgt spid="4">
                                            <p:txEl>
                                              <p:pRg st="2" end="2"/>
                                            </p:txEl>
                                          </p:spTgt>
                                        </p:tgtEl>
                                      </p:cBhvr>
                                    </p:animEffect>
                                    <p:anim calcmode="lin" valueType="num">
                                      <p:cBhvr>
                                        <p:cTn id="6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4">
                                            <p:txEl>
                                              <p:pRg st="3" end="3"/>
                                            </p:txEl>
                                          </p:spTgt>
                                        </p:tgtEl>
                                        <p:attrNameLst>
                                          <p:attrName>style.visibility</p:attrName>
                                        </p:attrNameLst>
                                      </p:cBhvr>
                                      <p:to>
                                        <p:strVal val="visible"/>
                                      </p:to>
                                    </p:set>
                                    <p:animEffect transition="in" filter="fade">
                                      <p:cBhvr>
                                        <p:cTn id="69" dur="1000"/>
                                        <p:tgtEl>
                                          <p:spTgt spid="4">
                                            <p:txEl>
                                              <p:pRg st="3" end="3"/>
                                            </p:txEl>
                                          </p:spTgt>
                                        </p:tgtEl>
                                      </p:cBhvr>
                                    </p:animEffect>
                                    <p:anim calcmode="lin" valueType="num">
                                      <p:cBhvr>
                                        <p:cTn id="7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xit" presetSubtype="4" fill="hold" grpId="1" nodeType="clickEffect">
                                  <p:stCondLst>
                                    <p:cond delay="0"/>
                                  </p:stCondLst>
                                  <p:childTnLst>
                                    <p:anim calcmode="lin" valueType="num">
                                      <p:cBhvr additive="base">
                                        <p:cTn id="75"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6" dur="500"/>
                                        <p:tgtEl>
                                          <p:spTgt spid="3">
                                            <p:txEl>
                                              <p:pRg st="0" end="0"/>
                                            </p:txEl>
                                          </p:spTgt>
                                        </p:tgtEl>
                                        <p:attrNameLst>
                                          <p:attrName>ppt_y</p:attrName>
                                        </p:attrNameLst>
                                      </p:cBhvr>
                                      <p:tavLst>
                                        <p:tav tm="0">
                                          <p:val>
                                            <p:strVal val="ppt_y"/>
                                          </p:val>
                                        </p:tav>
                                        <p:tav tm="100000">
                                          <p:val>
                                            <p:strVal val="1+ppt_h/2"/>
                                          </p:val>
                                        </p:tav>
                                      </p:tavLst>
                                    </p:anim>
                                    <p:set>
                                      <p:cBhvr>
                                        <p:cTn id="77" dur="1" fill="hold">
                                          <p:stCondLst>
                                            <p:cond delay="499"/>
                                          </p:stCondLst>
                                        </p:cTn>
                                        <p:tgtEl>
                                          <p:spTgt spid="3">
                                            <p:txEl>
                                              <p:pRg st="0" end="0"/>
                                            </p:txEl>
                                          </p:spTgt>
                                        </p:tgtEl>
                                        <p:attrNameLst>
                                          <p:attrName>style.visibility</p:attrName>
                                        </p:attrNameLst>
                                      </p:cBhvr>
                                      <p:to>
                                        <p:strVal val="hidden"/>
                                      </p:to>
                                    </p:set>
                                  </p:childTnLst>
                                </p:cTn>
                              </p:par>
                              <p:par>
                                <p:cTn id="78" presetID="2" presetClass="exit" presetSubtype="4" fill="hold" grpId="1" nodeType="withEffect">
                                  <p:stCondLst>
                                    <p:cond delay="0"/>
                                  </p:stCondLst>
                                  <p:childTnLst>
                                    <p:anim calcmode="lin" valueType="num">
                                      <p:cBhvr additive="base">
                                        <p:cTn id="79"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0" dur="500"/>
                                        <p:tgtEl>
                                          <p:spTgt spid="3">
                                            <p:txEl>
                                              <p:pRg st="1" end="1"/>
                                            </p:txEl>
                                          </p:spTgt>
                                        </p:tgtEl>
                                        <p:attrNameLst>
                                          <p:attrName>ppt_y</p:attrName>
                                        </p:attrNameLst>
                                      </p:cBhvr>
                                      <p:tavLst>
                                        <p:tav tm="0">
                                          <p:val>
                                            <p:strVal val="ppt_y"/>
                                          </p:val>
                                        </p:tav>
                                        <p:tav tm="100000">
                                          <p:val>
                                            <p:strVal val="1+ppt_h/2"/>
                                          </p:val>
                                        </p:tav>
                                      </p:tavLst>
                                    </p:anim>
                                    <p:set>
                                      <p:cBhvr>
                                        <p:cTn id="81" dur="1" fill="hold">
                                          <p:stCondLst>
                                            <p:cond delay="499"/>
                                          </p:stCondLst>
                                        </p:cTn>
                                        <p:tgtEl>
                                          <p:spTgt spid="3">
                                            <p:txEl>
                                              <p:pRg st="1" end="1"/>
                                            </p:txEl>
                                          </p:spTgt>
                                        </p:tgtEl>
                                        <p:attrNameLst>
                                          <p:attrName>style.visibility</p:attrName>
                                        </p:attrNameLst>
                                      </p:cBhvr>
                                      <p:to>
                                        <p:strVal val="hidden"/>
                                      </p:to>
                                    </p:set>
                                  </p:childTnLst>
                                </p:cTn>
                              </p:par>
                              <p:par>
                                <p:cTn id="82" presetID="2" presetClass="exit" presetSubtype="4" fill="hold" grpId="1" nodeType="withEffect">
                                  <p:stCondLst>
                                    <p:cond delay="0"/>
                                  </p:stCondLst>
                                  <p:childTnLst>
                                    <p:anim calcmode="lin" valueType="num">
                                      <p:cBhvr additive="base">
                                        <p:cTn id="83"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4" dur="500"/>
                                        <p:tgtEl>
                                          <p:spTgt spid="3">
                                            <p:txEl>
                                              <p:pRg st="2" end="2"/>
                                            </p:txEl>
                                          </p:spTgt>
                                        </p:tgtEl>
                                        <p:attrNameLst>
                                          <p:attrName>ppt_y</p:attrName>
                                        </p:attrNameLst>
                                      </p:cBhvr>
                                      <p:tavLst>
                                        <p:tav tm="0">
                                          <p:val>
                                            <p:strVal val="ppt_y"/>
                                          </p:val>
                                        </p:tav>
                                        <p:tav tm="100000">
                                          <p:val>
                                            <p:strVal val="1+ppt_h/2"/>
                                          </p:val>
                                        </p:tav>
                                      </p:tavLst>
                                    </p:anim>
                                    <p:set>
                                      <p:cBhvr>
                                        <p:cTn id="85" dur="1" fill="hold">
                                          <p:stCondLst>
                                            <p:cond delay="499"/>
                                          </p:stCondLst>
                                        </p:cTn>
                                        <p:tgtEl>
                                          <p:spTgt spid="3">
                                            <p:txEl>
                                              <p:pRg st="2" end="2"/>
                                            </p:txEl>
                                          </p:spTgt>
                                        </p:tgtEl>
                                        <p:attrNameLst>
                                          <p:attrName>style.visibility</p:attrName>
                                        </p:attrNameLst>
                                      </p:cBhvr>
                                      <p:to>
                                        <p:strVal val="hidden"/>
                                      </p:to>
                                    </p:set>
                                  </p:childTnLst>
                                </p:cTn>
                              </p:par>
                              <p:par>
                                <p:cTn id="86" presetID="2" presetClass="exit" presetSubtype="4" fill="hold" grpId="1" nodeType="withEffect">
                                  <p:stCondLst>
                                    <p:cond delay="0"/>
                                  </p:stCondLst>
                                  <p:childTnLst>
                                    <p:anim calcmode="lin" valueType="num">
                                      <p:cBhvr additive="base">
                                        <p:cTn id="87"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8" dur="500"/>
                                        <p:tgtEl>
                                          <p:spTgt spid="3">
                                            <p:txEl>
                                              <p:pRg st="3" end="3"/>
                                            </p:txEl>
                                          </p:spTgt>
                                        </p:tgtEl>
                                        <p:attrNameLst>
                                          <p:attrName>ppt_y</p:attrName>
                                        </p:attrNameLst>
                                      </p:cBhvr>
                                      <p:tavLst>
                                        <p:tav tm="0">
                                          <p:val>
                                            <p:strVal val="ppt_y"/>
                                          </p:val>
                                        </p:tav>
                                        <p:tav tm="100000">
                                          <p:val>
                                            <p:strVal val="1+ppt_h/2"/>
                                          </p:val>
                                        </p:tav>
                                      </p:tavLst>
                                    </p:anim>
                                    <p:set>
                                      <p:cBhvr>
                                        <p:cTn id="89" dur="1" fill="hold">
                                          <p:stCondLst>
                                            <p:cond delay="499"/>
                                          </p:stCondLst>
                                        </p:cTn>
                                        <p:tgtEl>
                                          <p:spTgt spid="3">
                                            <p:txEl>
                                              <p:pRg st="3" end="3"/>
                                            </p:txEl>
                                          </p:spTgt>
                                        </p:tgtEl>
                                        <p:attrNameLst>
                                          <p:attrName>style.visibility</p:attrName>
                                        </p:attrNameLst>
                                      </p:cBhvr>
                                      <p:to>
                                        <p:strVal val="hidden"/>
                                      </p:to>
                                    </p:set>
                                  </p:childTnLst>
                                </p:cTn>
                              </p:par>
                              <p:par>
                                <p:cTn id="90" presetID="2" presetClass="exit" presetSubtype="4" fill="hold" grpId="1" nodeType="withEffect">
                                  <p:stCondLst>
                                    <p:cond delay="0"/>
                                  </p:stCondLst>
                                  <p:childTnLst>
                                    <p:anim calcmode="lin" valueType="num">
                                      <p:cBhvr additive="base">
                                        <p:cTn id="91"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92" dur="500"/>
                                        <p:tgtEl>
                                          <p:spTgt spid="3">
                                            <p:txEl>
                                              <p:pRg st="4" end="4"/>
                                            </p:txEl>
                                          </p:spTgt>
                                        </p:tgtEl>
                                        <p:attrNameLst>
                                          <p:attrName>ppt_y</p:attrName>
                                        </p:attrNameLst>
                                      </p:cBhvr>
                                      <p:tavLst>
                                        <p:tav tm="0">
                                          <p:val>
                                            <p:strVal val="ppt_y"/>
                                          </p:val>
                                        </p:tav>
                                        <p:tav tm="100000">
                                          <p:val>
                                            <p:strVal val="1+ppt_h/2"/>
                                          </p:val>
                                        </p:tav>
                                      </p:tavLst>
                                    </p:anim>
                                    <p:set>
                                      <p:cBhvr>
                                        <p:cTn id="93" dur="1" fill="hold">
                                          <p:stCondLst>
                                            <p:cond delay="499"/>
                                          </p:stCondLst>
                                        </p:cTn>
                                        <p:tgtEl>
                                          <p:spTgt spid="3">
                                            <p:txEl>
                                              <p:pRg st="4" end="4"/>
                                            </p:txEl>
                                          </p:spTgt>
                                        </p:tgtEl>
                                        <p:attrNameLst>
                                          <p:attrName>style.visibility</p:attrName>
                                        </p:attrNameLst>
                                      </p:cBhvr>
                                      <p:to>
                                        <p:strVal val="hidden"/>
                                      </p:to>
                                    </p:set>
                                  </p:childTnLst>
                                </p:cTn>
                              </p:par>
                              <p:par>
                                <p:cTn id="94" presetID="2" presetClass="exit" presetSubtype="4" fill="hold" grpId="1" nodeType="withEffect">
                                  <p:stCondLst>
                                    <p:cond delay="0"/>
                                  </p:stCondLst>
                                  <p:childTnLst>
                                    <p:anim calcmode="lin" valueType="num">
                                      <p:cBhvr additive="base">
                                        <p:cTn id="95"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96" dur="500"/>
                                        <p:tgtEl>
                                          <p:spTgt spid="4">
                                            <p:txEl>
                                              <p:pRg st="0" end="0"/>
                                            </p:txEl>
                                          </p:spTgt>
                                        </p:tgtEl>
                                        <p:attrNameLst>
                                          <p:attrName>ppt_y</p:attrName>
                                        </p:attrNameLst>
                                      </p:cBhvr>
                                      <p:tavLst>
                                        <p:tav tm="0">
                                          <p:val>
                                            <p:strVal val="ppt_y"/>
                                          </p:val>
                                        </p:tav>
                                        <p:tav tm="100000">
                                          <p:val>
                                            <p:strVal val="1+ppt_h/2"/>
                                          </p:val>
                                        </p:tav>
                                      </p:tavLst>
                                    </p:anim>
                                    <p:set>
                                      <p:cBhvr>
                                        <p:cTn id="97"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 presetClass="exit" presetSubtype="4" fill="hold" grpId="1" nodeType="clickEffect">
                                  <p:stCondLst>
                                    <p:cond delay="0"/>
                                  </p:stCondLst>
                                  <p:childTnLst>
                                    <p:anim calcmode="lin" valueType="num">
                                      <p:cBhvr additive="base">
                                        <p:cTn id="101" dur="500"/>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02" dur="500"/>
                                        <p:tgtEl>
                                          <p:spTgt spid="4">
                                            <p:txEl>
                                              <p:pRg st="1" end="1"/>
                                            </p:txEl>
                                          </p:spTgt>
                                        </p:tgtEl>
                                        <p:attrNameLst>
                                          <p:attrName>ppt_y</p:attrName>
                                        </p:attrNameLst>
                                      </p:cBhvr>
                                      <p:tavLst>
                                        <p:tav tm="0">
                                          <p:val>
                                            <p:strVal val="ppt_y"/>
                                          </p:val>
                                        </p:tav>
                                        <p:tav tm="100000">
                                          <p:val>
                                            <p:strVal val="1+ppt_h/2"/>
                                          </p:val>
                                        </p:tav>
                                      </p:tavLst>
                                    </p:anim>
                                    <p:set>
                                      <p:cBhvr>
                                        <p:cTn id="103"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 presetClass="exit" presetSubtype="4" fill="hold" grpId="1" nodeType="clickEffect">
                                  <p:stCondLst>
                                    <p:cond delay="0"/>
                                  </p:stCondLst>
                                  <p:childTnLst>
                                    <p:anim calcmode="lin" valueType="num">
                                      <p:cBhvr additive="base">
                                        <p:cTn id="107" dur="500"/>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08" dur="500"/>
                                        <p:tgtEl>
                                          <p:spTgt spid="4">
                                            <p:txEl>
                                              <p:pRg st="2" end="2"/>
                                            </p:txEl>
                                          </p:spTgt>
                                        </p:tgtEl>
                                        <p:attrNameLst>
                                          <p:attrName>ppt_y</p:attrName>
                                        </p:attrNameLst>
                                      </p:cBhvr>
                                      <p:tavLst>
                                        <p:tav tm="0">
                                          <p:val>
                                            <p:strVal val="ppt_y"/>
                                          </p:val>
                                        </p:tav>
                                        <p:tav tm="100000">
                                          <p:val>
                                            <p:strVal val="1+ppt_h/2"/>
                                          </p:val>
                                        </p:tav>
                                      </p:tavLst>
                                    </p:anim>
                                    <p:set>
                                      <p:cBhvr>
                                        <p:cTn id="109"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 presetClass="exit" presetSubtype="4" fill="hold" grpId="1" nodeType="clickEffect">
                                  <p:stCondLst>
                                    <p:cond delay="0"/>
                                  </p:stCondLst>
                                  <p:childTnLst>
                                    <p:anim calcmode="lin" valueType="num">
                                      <p:cBhvr additive="base">
                                        <p:cTn id="113" dur="500"/>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14" dur="500"/>
                                        <p:tgtEl>
                                          <p:spTgt spid="4">
                                            <p:txEl>
                                              <p:pRg st="3" end="3"/>
                                            </p:txEl>
                                          </p:spTgt>
                                        </p:tgtEl>
                                        <p:attrNameLst>
                                          <p:attrName>ppt_y</p:attrName>
                                        </p:attrNameLst>
                                      </p:cBhvr>
                                      <p:tavLst>
                                        <p:tav tm="0">
                                          <p:val>
                                            <p:strVal val="ppt_y"/>
                                          </p:val>
                                        </p:tav>
                                        <p:tav tm="100000">
                                          <p:val>
                                            <p:strVal val="1+ppt_h/2"/>
                                          </p:val>
                                        </p:tav>
                                      </p:tavLst>
                                    </p:anim>
                                    <p:set>
                                      <p:cBhvr>
                                        <p:cTn id="115"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11"/>
                                        </p:tgtEl>
                                        <p:attrNameLst>
                                          <p:attrName>style.visibility</p:attrName>
                                        </p:attrNameLst>
                                      </p:cBhvr>
                                      <p:to>
                                        <p:strVal val="visible"/>
                                      </p:to>
                                    </p:set>
                                    <p:animEffect transition="in" filter="fade">
                                      <p:cBhvr>
                                        <p:cTn id="120" dur="1000"/>
                                        <p:tgtEl>
                                          <p:spTgt spid="11"/>
                                        </p:tgtEl>
                                      </p:cBhvr>
                                    </p:animEffect>
                                    <p:anim calcmode="lin" valueType="num">
                                      <p:cBhvr>
                                        <p:cTn id="121" dur="1000" fill="hold"/>
                                        <p:tgtEl>
                                          <p:spTgt spid="11"/>
                                        </p:tgtEl>
                                        <p:attrNameLst>
                                          <p:attrName>ppt_x</p:attrName>
                                        </p:attrNameLst>
                                      </p:cBhvr>
                                      <p:tavLst>
                                        <p:tav tm="0">
                                          <p:val>
                                            <p:strVal val="#ppt_x"/>
                                          </p:val>
                                        </p:tav>
                                        <p:tav tm="100000">
                                          <p:val>
                                            <p:strVal val="#ppt_x"/>
                                          </p:val>
                                        </p:tav>
                                      </p:tavLst>
                                    </p:anim>
                                    <p:anim calcmode="lin" valueType="num">
                                      <p:cBhvr>
                                        <p:cTn id="122" dur="1000" fill="hold"/>
                                        <p:tgtEl>
                                          <p:spTgt spid="11"/>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7"/>
                                        </p:tgtEl>
                                        <p:attrNameLst>
                                          <p:attrName>style.visibility</p:attrName>
                                        </p:attrNameLst>
                                      </p:cBhvr>
                                      <p:to>
                                        <p:strVal val="visible"/>
                                      </p:to>
                                    </p:set>
                                    <p:animEffect transition="in" filter="fade">
                                      <p:cBhvr>
                                        <p:cTn id="125" dur="1000"/>
                                        <p:tgtEl>
                                          <p:spTgt spid="7"/>
                                        </p:tgtEl>
                                      </p:cBhvr>
                                    </p:animEffect>
                                    <p:anim calcmode="lin" valueType="num">
                                      <p:cBhvr>
                                        <p:cTn id="126" dur="1000" fill="hold"/>
                                        <p:tgtEl>
                                          <p:spTgt spid="7"/>
                                        </p:tgtEl>
                                        <p:attrNameLst>
                                          <p:attrName>ppt_x</p:attrName>
                                        </p:attrNameLst>
                                      </p:cBhvr>
                                      <p:tavLst>
                                        <p:tav tm="0">
                                          <p:val>
                                            <p:strVal val="#ppt_x"/>
                                          </p:val>
                                        </p:tav>
                                        <p:tav tm="100000">
                                          <p:val>
                                            <p:strVal val="#ppt_x"/>
                                          </p:val>
                                        </p:tav>
                                      </p:tavLst>
                                    </p:anim>
                                    <p:anim calcmode="lin" valueType="num">
                                      <p:cBhvr>
                                        <p:cTn id="1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P spid="4" grpId="0" build="p"/>
      <p:bldP spid="4" grpId="1" build="p"/>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4B818-875D-33C4-DA41-6D701AFE7EA2}"/>
              </a:ext>
            </a:extLst>
          </p:cNvPr>
          <p:cNvSpPr>
            <a:spLocks noGrp="1"/>
          </p:cNvSpPr>
          <p:nvPr>
            <p:ph type="title"/>
          </p:nvPr>
        </p:nvSpPr>
        <p:spPr/>
        <p:txBody>
          <a:bodyPr/>
          <a:lstStyle/>
          <a:p>
            <a:r>
              <a:rPr lang="en-US" dirty="0"/>
              <a:t>Combating the Crisis</a:t>
            </a:r>
            <a:br>
              <a:rPr lang="en-US" dirty="0"/>
            </a:br>
            <a:r>
              <a:rPr lang="en-US" dirty="0"/>
              <a:t>An AI-Driven Approach for Change</a:t>
            </a:r>
          </a:p>
        </p:txBody>
      </p:sp>
      <p:sp>
        <p:nvSpPr>
          <p:cNvPr id="3" name="Content Placeholder 2">
            <a:extLst>
              <a:ext uri="{FF2B5EF4-FFF2-40B4-BE49-F238E27FC236}">
                <a16:creationId xmlns:a16="http://schemas.microsoft.com/office/drawing/2014/main" id="{B7016FF7-E760-FD0A-C81C-E5A7686EEE8A}"/>
              </a:ext>
            </a:extLst>
          </p:cNvPr>
          <p:cNvSpPr>
            <a:spLocks noGrp="1"/>
          </p:cNvSpPr>
          <p:nvPr>
            <p:ph idx="1"/>
          </p:nvPr>
        </p:nvSpPr>
        <p:spPr>
          <a:xfrm>
            <a:off x="2141394" y="2654088"/>
            <a:ext cx="8125553" cy="3650459"/>
          </a:xfrm>
        </p:spPr>
        <p:txBody>
          <a:bodyPr>
            <a:normAutofit/>
          </a:bodyPr>
          <a:lstStyle/>
          <a:p>
            <a:r>
              <a:rPr lang="en-US" dirty="0"/>
              <a:t>There's an urgent need to understand the social determinants driving this resurgence to develop effective interventions.</a:t>
            </a:r>
          </a:p>
          <a:p>
            <a:r>
              <a:rPr lang="en-US" dirty="0"/>
              <a:t>Utilizing advanced machine learning and Bayesian regression models to analyze syphilis trends.</a:t>
            </a:r>
          </a:p>
          <a:p>
            <a:r>
              <a:rPr lang="en-US" dirty="0"/>
              <a:t>Identifying key social determinants of health (</a:t>
            </a:r>
            <a:r>
              <a:rPr lang="en-US" dirty="0" err="1"/>
              <a:t>SDoH</a:t>
            </a:r>
            <a:r>
              <a:rPr lang="en-US" dirty="0"/>
              <a:t>) such as poverty, education, housing instability, and healthcare access.</a:t>
            </a:r>
          </a:p>
          <a:p>
            <a:r>
              <a:rPr lang="en-US" dirty="0"/>
              <a:t>Assist policymakers in allocating resources effectively to areas and populations most in need.</a:t>
            </a:r>
          </a:p>
          <a:p>
            <a:r>
              <a:rPr lang="en-US" dirty="0"/>
              <a:t>Contribute to decreasing syphilis rates and closing the gap in health outcomes for marginalized communities.</a:t>
            </a:r>
          </a:p>
          <a:p>
            <a:endParaRPr lang="en-US" dirty="0"/>
          </a:p>
        </p:txBody>
      </p:sp>
      <p:sp>
        <p:nvSpPr>
          <p:cNvPr id="7" name="Title 3">
            <a:extLst>
              <a:ext uri="{FF2B5EF4-FFF2-40B4-BE49-F238E27FC236}">
                <a16:creationId xmlns:a16="http://schemas.microsoft.com/office/drawing/2014/main" id="{3B263609-2858-E7EE-1C74-8765DC40D378}"/>
              </a:ext>
            </a:extLst>
          </p:cNvPr>
          <p:cNvSpPr txBox="1">
            <a:spLocks/>
          </p:cNvSpPr>
          <p:nvPr/>
        </p:nvSpPr>
        <p:spPr>
          <a:xfrm>
            <a:off x="1891511" y="2499889"/>
            <a:ext cx="8408977" cy="2204700"/>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800" b="1" kern="1200">
                <a:solidFill>
                  <a:srgbClr val="00788A"/>
                </a:solidFill>
                <a:latin typeface="+mn-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Calibri" panose="020F0502020204030204"/>
              </a:rPr>
              <a:t>Thank You</a:t>
            </a: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a:rPr>
              <a:t> </a:t>
            </a:r>
            <a:br>
              <a:rPr kumimoji="0" lang="en-US" sz="2400" b="1" i="0" u="none" strike="noStrike" kern="1200" cap="none" spc="0" normalizeH="0" baseline="0" noProof="0" dirty="0">
                <a:ln>
                  <a:noFill/>
                </a:ln>
                <a:solidFill>
                  <a:schemeClr val="tx1"/>
                </a:solidFill>
                <a:effectLst/>
                <a:uLnTx/>
                <a:uFillTx/>
                <a:latin typeface="Calibri" panose="020F0502020204030204"/>
              </a:rPr>
            </a:br>
            <a:r>
              <a:rPr kumimoji="0" lang="en-US" sz="2400" b="1" i="0" u="none" strike="noStrike" kern="1200" cap="none" spc="0" normalizeH="0" baseline="0" noProof="0" dirty="0">
                <a:ln>
                  <a:noFill/>
                </a:ln>
                <a:solidFill>
                  <a:schemeClr val="tx1"/>
                </a:solidFill>
                <a:effectLst/>
                <a:uLnTx/>
                <a:uFillTx/>
                <a:latin typeface="Calibri" panose="020F0502020204030204"/>
              </a:rPr>
              <a:t>Navid Mohseni</a:t>
            </a:r>
          </a:p>
          <a:p>
            <a:pPr lvl="0" algn="ctr" defTabSz="609576" fontAlgn="base">
              <a:lnSpc>
                <a:spcPct val="100000"/>
              </a:lnSpc>
              <a:spcAft>
                <a:spcPct val="0"/>
              </a:spcAft>
              <a:defRPr/>
            </a:pPr>
            <a:r>
              <a:rPr lang="en-US" altLang="en-US" sz="2000" b="0" dirty="0">
                <a:solidFill>
                  <a:schemeClr val="tx1"/>
                </a:solidFill>
                <a:latin typeface="Arial" panose="020B0604020202020204" pitchFamily="34" charset="0"/>
                <a:ea typeface="ＭＳ Ｐゴシック" charset="0"/>
              </a:rPr>
              <a:t>Department of Mathematical and Statistical Sciences</a:t>
            </a:r>
          </a:p>
          <a:p>
            <a:pPr lvl="0" algn="ctr" defTabSz="609576" fontAlgn="base">
              <a:lnSpc>
                <a:spcPct val="100000"/>
              </a:lnSpc>
              <a:spcAft>
                <a:spcPct val="0"/>
              </a:spcAft>
              <a:defRPr/>
            </a:pPr>
            <a:r>
              <a:rPr lang="en-US" altLang="en-US" sz="2000" b="0" dirty="0">
                <a:solidFill>
                  <a:schemeClr val="tx1"/>
                </a:solidFill>
                <a:latin typeface="Arial" panose="020B0604020202020204" pitchFamily="34" charset="0"/>
                <a:ea typeface="ＭＳ Ｐゴシック" charset="0"/>
              </a:rPr>
              <a:t>Marquette University</a:t>
            </a:r>
          </a:p>
          <a:p>
            <a:pPr marL="0" marR="0" lvl="0" indent="0" algn="ctr" defTabSz="685800" rtl="0" eaLnBrk="1" fontAlgn="auto" latinLnBrk="0" hangingPunct="1">
              <a:lnSpc>
                <a:spcPct val="90000"/>
              </a:lnSpc>
              <a:spcBef>
                <a:spcPct val="0"/>
              </a:spcBef>
              <a:spcAft>
                <a:spcPts val="0"/>
              </a:spcAft>
              <a:buClrTx/>
              <a:buSzTx/>
              <a:buFontTx/>
              <a:buNone/>
              <a:tabLst/>
              <a:defRPr/>
            </a:pPr>
            <a:br>
              <a:rPr kumimoji="0" lang="en-US" sz="4000" b="1" i="0" u="none" strike="noStrike" kern="1200" cap="none" spc="0" normalizeH="0" baseline="0" noProof="0" dirty="0">
                <a:ln>
                  <a:noFill/>
                </a:ln>
                <a:solidFill>
                  <a:srgbClr val="00788A"/>
                </a:solidFill>
                <a:effectLst/>
                <a:uLnTx/>
                <a:uFillTx/>
                <a:latin typeface="Calibri" panose="020F0502020204030204"/>
                <a:ea typeface="+mj-ea"/>
                <a:cs typeface="+mj-cs"/>
              </a:rPr>
            </a:br>
            <a:endParaRPr kumimoji="0" lang="en-US" altLang="en-US" sz="4000" b="1" i="0" u="none" strike="noStrike" kern="1200" cap="none" spc="0" normalizeH="0" baseline="0" noProof="0" dirty="0">
              <a:ln>
                <a:noFill/>
              </a:ln>
              <a:solidFill>
                <a:srgbClr val="00788A"/>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117395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2" dur="500"/>
                                        <p:tgtEl>
                                          <p:spTgt spid="3">
                                            <p:txEl>
                                              <p:pRg st="0" end="0"/>
                                            </p:txEl>
                                          </p:spTgt>
                                        </p:tgtEl>
                                        <p:attrNameLst>
                                          <p:attrName>ppt_y</p:attrName>
                                        </p:attrNameLst>
                                      </p:cBhvr>
                                      <p:tavLst>
                                        <p:tav tm="0">
                                          <p:val>
                                            <p:strVal val="ppt_y"/>
                                          </p:val>
                                        </p:tav>
                                        <p:tav tm="100000">
                                          <p:val>
                                            <p:strVal val="1+ppt_h/2"/>
                                          </p:val>
                                        </p:tav>
                                      </p:tavLst>
                                    </p:anim>
                                    <p:set>
                                      <p:cBhvr>
                                        <p:cTn id="4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8" dur="500"/>
                                        <p:tgtEl>
                                          <p:spTgt spid="3">
                                            <p:txEl>
                                              <p:pRg st="1" end="1"/>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4" dur="500"/>
                                        <p:tgtEl>
                                          <p:spTgt spid="3">
                                            <p:txEl>
                                              <p:pRg st="2" end="2"/>
                                            </p:txEl>
                                          </p:spTgt>
                                        </p:tgtEl>
                                        <p:attrNameLst>
                                          <p:attrName>ppt_y</p:attrName>
                                        </p:attrNameLst>
                                      </p:cBhvr>
                                      <p:tavLst>
                                        <p:tav tm="0">
                                          <p:val>
                                            <p:strVal val="ppt_y"/>
                                          </p:val>
                                        </p:tav>
                                        <p:tav tm="100000">
                                          <p:val>
                                            <p:strVal val="1+ppt_h/2"/>
                                          </p:val>
                                        </p:tav>
                                      </p:tavLst>
                                    </p:anim>
                                    <p:set>
                                      <p:cBhvr>
                                        <p:cTn id="55"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1" nodeType="clickEffect">
                                  <p:stCondLst>
                                    <p:cond delay="0"/>
                                  </p:stCondLst>
                                  <p:childTnLst>
                                    <p:anim calcmode="lin" valueType="num">
                                      <p:cBhvr additive="base">
                                        <p:cTn id="59"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0" dur="500"/>
                                        <p:tgtEl>
                                          <p:spTgt spid="3">
                                            <p:txEl>
                                              <p:pRg st="3" end="3"/>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1" nodeType="clickEffect">
                                  <p:stCondLst>
                                    <p:cond delay="0"/>
                                  </p:stCondLst>
                                  <p:childTnLst>
                                    <p:anim calcmode="lin" valueType="num">
                                      <p:cBhvr additive="base">
                                        <p:cTn id="65"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6" dur="500"/>
                                        <p:tgtEl>
                                          <p:spTgt spid="3">
                                            <p:txEl>
                                              <p:pRg st="4" end="4"/>
                                            </p:txEl>
                                          </p:spTgt>
                                        </p:tgtEl>
                                        <p:attrNameLst>
                                          <p:attrName>ppt_y</p:attrName>
                                        </p:attrNameLst>
                                      </p:cBhvr>
                                      <p:tavLst>
                                        <p:tav tm="0">
                                          <p:val>
                                            <p:strVal val="ppt_y"/>
                                          </p:val>
                                        </p:tav>
                                        <p:tav tm="100000">
                                          <p:val>
                                            <p:strVal val="1+ppt_h/2"/>
                                          </p:val>
                                        </p:tav>
                                      </p:tavLst>
                                    </p:anim>
                                    <p:set>
                                      <p:cBhvr>
                                        <p:cTn id="67"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2"/>
                                        </p:tgtEl>
                                      </p:cBhvr>
                                    </p:animEffect>
                                    <p:set>
                                      <p:cBhvr>
                                        <p:cTn id="72" dur="1" fill="hold">
                                          <p:stCondLst>
                                            <p:cond delay="499"/>
                                          </p:stCondLst>
                                        </p:cTn>
                                        <p:tgtEl>
                                          <p:spTgt spid="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1000"/>
                                        <p:tgtEl>
                                          <p:spTgt spid="7"/>
                                        </p:tgtEl>
                                      </p:cBhvr>
                                    </p:animEffect>
                                    <p:anim calcmode="lin" valueType="num">
                                      <p:cBhvr>
                                        <p:cTn id="78" dur="1000" fill="hold"/>
                                        <p:tgtEl>
                                          <p:spTgt spid="7"/>
                                        </p:tgtEl>
                                        <p:attrNameLst>
                                          <p:attrName>ppt_x</p:attrName>
                                        </p:attrNameLst>
                                      </p:cBhvr>
                                      <p:tavLst>
                                        <p:tav tm="0">
                                          <p:val>
                                            <p:strVal val="#ppt_x"/>
                                          </p:val>
                                        </p:tav>
                                        <p:tav tm="100000">
                                          <p:val>
                                            <p:strVal val="#ppt_x"/>
                                          </p:val>
                                        </p:tav>
                                      </p:tavLst>
                                    </p:anim>
                                    <p:anim calcmode="lin" valueType="num">
                                      <p:cBhvr>
                                        <p:cTn id="7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3" grpId="1" build="p"/>
      <p:bldP spid="7" grpId="0"/>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209</TotalTime>
  <Words>377</Words>
  <Application>Microsoft Office PowerPoint</Application>
  <PresentationFormat>Widescreen</PresentationFormat>
  <Paragraphs>30</Paragraphs>
  <Slides>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Gill Sans MT</vt:lpstr>
      <vt:lpstr>Parcel</vt:lpstr>
      <vt:lpstr>IMAGINE</vt:lpstr>
      <vt:lpstr>Syphilis in Our Backyard   Wisconsin and Milwaukee Under Threat</vt:lpstr>
      <vt:lpstr>Combating the Crisis An AI-Driven Approach for Change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IMAGINE</dc:title>
  <dc:creator>Navid Mohseni</dc:creator>
  <cp:lastModifiedBy>Navid Mohseni</cp:lastModifiedBy>
  <cp:revision>1</cp:revision>
  <dcterms:created xsi:type="dcterms:W3CDTF">2024-11-18T18:04:26Z</dcterms:created>
  <dcterms:modified xsi:type="dcterms:W3CDTF">2024-11-18T21:33:39Z</dcterms:modified>
</cp:coreProperties>
</file>