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703" r:id="rId4"/>
  </p:sldMasterIdLst>
  <p:notesMasterIdLst>
    <p:notesMasterId r:id="rId18"/>
  </p:notesMasterIdLst>
  <p:handoutMasterIdLst>
    <p:handoutMasterId r:id="rId19"/>
  </p:handoutMasterIdLst>
  <p:sldIdLst>
    <p:sldId id="276" r:id="rId5"/>
    <p:sldId id="257" r:id="rId6"/>
    <p:sldId id="301" r:id="rId7"/>
    <p:sldId id="335" r:id="rId8"/>
    <p:sldId id="336" r:id="rId9"/>
    <p:sldId id="337" r:id="rId10"/>
    <p:sldId id="338" r:id="rId11"/>
    <p:sldId id="339" r:id="rId12"/>
    <p:sldId id="340" r:id="rId13"/>
    <p:sldId id="341" r:id="rId14"/>
    <p:sldId id="342" r:id="rId15"/>
    <p:sldId id="343" r:id="rId16"/>
    <p:sldId id="29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928" userDrawn="1">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15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A602921-D065-4EE9-AF75-0CBD94A3672E}" v="2" dt="2025-02-03T18:38:55.987"/>
  </p1510:revLst>
</p1510:revInfo>
</file>

<file path=ppt/tableStyles.xml><?xml version="1.0" encoding="utf-8"?>
<a:tblStyleLst xmlns:a="http://schemas.openxmlformats.org/drawingml/2006/main" def="{5FD0F851-EC5A-4D38-B0AD-8093EC10F338}">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D27102A9-8310-4765-A935-A1911B00CA55}" styleName="Light Style 1 - Accent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22838BEF-8BB2-4498-84A7-C5851F593DF1}" styleName="Medium Style 4 - Accent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25400" cmpd="sng">
              <a:solidFill>
                <a:schemeClr val="accent5"/>
              </a:solidFill>
            </a:ln>
          </a:top>
        </a:tcBdr>
        <a:fill>
          <a:solidFill>
            <a:schemeClr val="accent5">
              <a:tint val="20000"/>
            </a:schemeClr>
          </a:solidFill>
        </a:fill>
      </a:tcStyle>
    </a:lastRow>
    <a:firstRow>
      <a:tcTxStyle b="on"/>
      <a:tcStyle>
        <a:tcBdr/>
        <a:fill>
          <a:solidFill>
            <a:schemeClr val="accent5">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E8B1032C-EA38-4F05-BA0D-38AFFFC7BED3}" styleName="Light Style 3 - Accent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18603FDC-E32A-4AB5-989C-0864C3EAD2B8}" styleName="Themed Style 2 - Accent 2">
    <a:tblBg>
      <a:fillRef idx="3">
        <a:schemeClr val="accent2"/>
      </a:fillRef>
      <a:effectRef idx="3">
        <a:schemeClr val="accent2"/>
      </a:effectRef>
    </a:tblBg>
    <a:wholeTbl>
      <a:tcTxStyle>
        <a:fontRef idx="minor">
          <a:scrgbClr r="0" g="0" b="0"/>
        </a:fontRef>
        <a:schemeClr val="lt1"/>
      </a:tcTxStyle>
      <a:tcStyle>
        <a:tcBdr>
          <a:left>
            <a:lnRef idx="1">
              <a:schemeClr val="accent2">
                <a:tint val="50000"/>
              </a:schemeClr>
            </a:lnRef>
          </a:left>
          <a:right>
            <a:lnRef idx="1">
              <a:schemeClr val="accent2">
                <a:tint val="50000"/>
              </a:schemeClr>
            </a:lnRef>
          </a:right>
          <a:top>
            <a:lnRef idx="1">
              <a:schemeClr val="accent2">
                <a:tint val="50000"/>
              </a:schemeClr>
            </a:lnRef>
          </a:top>
          <a:bottom>
            <a:lnRef idx="1">
              <a:schemeClr val="accent2">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125E5076-3810-47DD-B79F-674D7AD40C01}" styleName="Dark Style 1 - Accent 1">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1"/>
          </a:solidFill>
        </a:fill>
      </a:tcStyle>
    </a:wholeTbl>
    <a:band1H>
      <a:tcStyle>
        <a:tcBdr/>
        <a:fill>
          <a:solidFill>
            <a:schemeClr val="accent1">
              <a:shade val="60000"/>
            </a:schemeClr>
          </a:solidFill>
        </a:fill>
      </a:tcStyle>
    </a:band1H>
    <a:band1V>
      <a:tcStyle>
        <a:tcBdr/>
        <a:fill>
          <a:solidFill>
            <a:schemeClr val="accent1">
              <a:shade val="60000"/>
            </a:schemeClr>
          </a:solidFill>
        </a:fill>
      </a:tcStyle>
    </a:band1V>
    <a:lastCol>
      <a:tcTxStyle b="on"/>
      <a:tcStyle>
        <a:tcBdr>
          <a:left>
            <a:ln w="25400" cmpd="sng">
              <a:solidFill>
                <a:schemeClr val="lt1"/>
              </a:solidFill>
            </a:ln>
          </a:left>
        </a:tcBdr>
        <a:fill>
          <a:solidFill>
            <a:schemeClr val="accent1">
              <a:shade val="60000"/>
            </a:schemeClr>
          </a:solidFill>
        </a:fill>
      </a:tcStyle>
    </a:lastCol>
    <a:firstCol>
      <a:tcTxStyle b="on"/>
      <a:tcStyle>
        <a:tcBdr>
          <a:right>
            <a:ln w="25400" cmpd="sng">
              <a:solidFill>
                <a:schemeClr val="lt1"/>
              </a:solidFill>
            </a:ln>
          </a:right>
        </a:tcBdr>
        <a:fill>
          <a:solidFill>
            <a:schemeClr val="accent1">
              <a:shade val="60000"/>
            </a:schemeClr>
          </a:solidFill>
        </a:fill>
      </a:tcStyle>
    </a:firstCol>
    <a:lastRow>
      <a:tcTxStyle b="on"/>
      <a:tcStyle>
        <a:tcBdr>
          <a:top>
            <a:ln w="25400" cmpd="sng">
              <a:solidFill>
                <a:schemeClr val="lt1"/>
              </a:solidFill>
            </a:ln>
          </a:top>
        </a:tcBdr>
        <a:fill>
          <a:solidFill>
            <a:schemeClr val="accent1">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1695" autoAdjust="0"/>
  </p:normalViewPr>
  <p:slideViewPr>
    <p:cSldViewPr snapToGrid="0">
      <p:cViewPr>
        <p:scale>
          <a:sx n="91" d="100"/>
          <a:sy n="91" d="100"/>
        </p:scale>
        <p:origin x="322" y="53"/>
      </p:cViewPr>
      <p:guideLst>
        <p:guide orient="horz" pos="2928"/>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2" d="100"/>
          <a:sy n="72" d="100"/>
        </p:scale>
        <p:origin x="3010" y="77"/>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microsoft.com/office/2018/10/relationships/authors" Targe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5C5F479-6D05-4D4F-92CD-A0B5F2E7C6F2}" type="doc">
      <dgm:prSet loTypeId="urn:microsoft.com/office/officeart/2005/8/layout/vList2" loCatId="list" qsTypeId="urn:microsoft.com/office/officeart/2005/8/quickstyle/simple4" qsCatId="simple" csTypeId="urn:microsoft.com/office/officeart/2005/8/colors/colorful2" csCatId="colorful" phldr="1"/>
      <dgm:spPr/>
      <dgm:t>
        <a:bodyPr/>
        <a:lstStyle/>
        <a:p>
          <a:endParaRPr lang="en-US"/>
        </a:p>
      </dgm:t>
    </dgm:pt>
    <dgm:pt modelId="{40A4AE18-486F-4405-8087-086F8C896751}">
      <dgm:prSet/>
      <dgm:spPr/>
      <dgm:t>
        <a:bodyPr/>
        <a:lstStyle/>
        <a:p>
          <a:r>
            <a:rPr lang="en-US" dirty="0"/>
            <a:t>Introduction</a:t>
          </a:r>
        </a:p>
      </dgm:t>
    </dgm:pt>
    <dgm:pt modelId="{9F043C12-26F9-44B9-90DE-8C62986858E9}" type="parTrans" cxnId="{EDDE0115-40F4-4AE8-A25C-BCEF2D080CDC}">
      <dgm:prSet/>
      <dgm:spPr/>
      <dgm:t>
        <a:bodyPr/>
        <a:lstStyle/>
        <a:p>
          <a:endParaRPr lang="en-US"/>
        </a:p>
      </dgm:t>
    </dgm:pt>
    <dgm:pt modelId="{C685DA7B-3925-423B-9BAB-BD8FA342F869}" type="sibTrans" cxnId="{EDDE0115-40F4-4AE8-A25C-BCEF2D080CDC}">
      <dgm:prSet/>
      <dgm:spPr/>
      <dgm:t>
        <a:bodyPr/>
        <a:lstStyle/>
        <a:p>
          <a:endParaRPr lang="en-US"/>
        </a:p>
      </dgm:t>
    </dgm:pt>
    <dgm:pt modelId="{58651C06-4743-4814-A4E3-829E3D28487A}">
      <dgm:prSet/>
      <dgm:spPr/>
      <dgm:t>
        <a:bodyPr/>
        <a:lstStyle/>
        <a:p>
          <a:r>
            <a:rPr lang="en-US" dirty="0"/>
            <a:t>Intensity and Density Estimation</a:t>
          </a:r>
        </a:p>
      </dgm:t>
    </dgm:pt>
    <dgm:pt modelId="{1096E16D-05CC-4877-B696-8D3EA6078755}" type="parTrans" cxnId="{0174C3F1-0548-4305-A2E4-24C8C547C974}">
      <dgm:prSet/>
      <dgm:spPr/>
      <dgm:t>
        <a:bodyPr/>
        <a:lstStyle/>
        <a:p>
          <a:endParaRPr lang="en-US"/>
        </a:p>
      </dgm:t>
    </dgm:pt>
    <dgm:pt modelId="{74A3A708-AFF6-4185-A364-BA951A3929F3}" type="sibTrans" cxnId="{0174C3F1-0548-4305-A2E4-24C8C547C974}">
      <dgm:prSet/>
      <dgm:spPr/>
      <dgm:t>
        <a:bodyPr/>
        <a:lstStyle/>
        <a:p>
          <a:endParaRPr lang="en-US"/>
        </a:p>
      </dgm:t>
    </dgm:pt>
    <dgm:pt modelId="{7417E410-3DE7-42A0-9682-E2D20FE7A93C}">
      <dgm:prSet/>
      <dgm:spPr/>
      <dgm:t>
        <a:bodyPr/>
        <a:lstStyle/>
        <a:p>
          <a:r>
            <a:rPr lang="en-US" dirty="0"/>
            <a:t>Bandwidth Selection</a:t>
          </a:r>
        </a:p>
      </dgm:t>
    </dgm:pt>
    <dgm:pt modelId="{57F79A3B-53DA-4300-A354-27B81083D8DE}" type="parTrans" cxnId="{2BA0DDF4-E497-4320-A810-680FC89BC7BE}">
      <dgm:prSet/>
      <dgm:spPr/>
      <dgm:t>
        <a:bodyPr/>
        <a:lstStyle/>
        <a:p>
          <a:endParaRPr lang="en-US"/>
        </a:p>
      </dgm:t>
    </dgm:pt>
    <dgm:pt modelId="{0F2B0533-4B80-4202-A2B8-9B65D1CE0E10}" type="sibTrans" cxnId="{2BA0DDF4-E497-4320-A810-680FC89BC7BE}">
      <dgm:prSet/>
      <dgm:spPr/>
      <dgm:t>
        <a:bodyPr/>
        <a:lstStyle/>
        <a:p>
          <a:endParaRPr lang="en-US"/>
        </a:p>
      </dgm:t>
    </dgm:pt>
    <dgm:pt modelId="{5C9C1AD0-DD05-4C91-8EED-6A52D1DAC16E}">
      <dgm:prSet/>
      <dgm:spPr/>
      <dgm:t>
        <a:bodyPr/>
        <a:lstStyle/>
        <a:p>
          <a:r>
            <a:rPr lang="en-US" dirty="0"/>
            <a:t>Handling Edge Effects</a:t>
          </a:r>
        </a:p>
      </dgm:t>
    </dgm:pt>
    <dgm:pt modelId="{1CE269BA-6472-45B1-99E7-AFE2C3B3205B}" type="parTrans" cxnId="{E8E08639-C06D-4C1C-B834-ED75788ED065}">
      <dgm:prSet/>
      <dgm:spPr/>
      <dgm:t>
        <a:bodyPr/>
        <a:lstStyle/>
        <a:p>
          <a:endParaRPr lang="en-US"/>
        </a:p>
      </dgm:t>
    </dgm:pt>
    <dgm:pt modelId="{136A39F4-396F-4652-B905-8A0F7F534900}" type="sibTrans" cxnId="{E8E08639-C06D-4C1C-B834-ED75788ED065}">
      <dgm:prSet/>
      <dgm:spPr/>
      <dgm:t>
        <a:bodyPr/>
        <a:lstStyle/>
        <a:p>
          <a:endParaRPr lang="en-US"/>
        </a:p>
      </dgm:t>
    </dgm:pt>
    <dgm:pt modelId="{90008874-D319-4527-BFFA-9CEA6DDA7F9D}">
      <dgm:prSet/>
      <dgm:spPr/>
      <dgm:t>
        <a:bodyPr/>
        <a:lstStyle/>
        <a:p>
          <a:r>
            <a:rPr lang="en-US" dirty="0"/>
            <a:t>Adaptive Kernel Smoothing</a:t>
          </a:r>
        </a:p>
      </dgm:t>
    </dgm:pt>
    <dgm:pt modelId="{AA02FF8C-806D-49F5-844F-6A51726D7844}" type="parTrans" cxnId="{7963D0A7-FB9A-4024-8FDC-18F80B361AB2}">
      <dgm:prSet/>
      <dgm:spPr/>
      <dgm:t>
        <a:bodyPr/>
        <a:lstStyle/>
        <a:p>
          <a:endParaRPr lang="en-US"/>
        </a:p>
      </dgm:t>
    </dgm:pt>
    <dgm:pt modelId="{F2884491-5407-4C3D-A87C-2A6AFFB444B1}" type="sibTrans" cxnId="{7963D0A7-FB9A-4024-8FDC-18F80B361AB2}">
      <dgm:prSet/>
      <dgm:spPr/>
      <dgm:t>
        <a:bodyPr/>
        <a:lstStyle/>
        <a:p>
          <a:endParaRPr lang="en-US"/>
        </a:p>
      </dgm:t>
    </dgm:pt>
    <dgm:pt modelId="{E2B348E6-B078-4BDA-B8CD-2C7E04C2BDD8}" type="pres">
      <dgm:prSet presAssocID="{15C5F479-6D05-4D4F-92CD-A0B5F2E7C6F2}" presName="linear" presStyleCnt="0">
        <dgm:presLayoutVars>
          <dgm:animLvl val="lvl"/>
          <dgm:resizeHandles val="exact"/>
        </dgm:presLayoutVars>
      </dgm:prSet>
      <dgm:spPr/>
    </dgm:pt>
    <dgm:pt modelId="{6A4C5D61-AB71-4829-96D9-61E4D47B9241}" type="pres">
      <dgm:prSet presAssocID="{40A4AE18-486F-4405-8087-086F8C896751}" presName="parentText" presStyleLbl="node1" presStyleIdx="0" presStyleCnt="5">
        <dgm:presLayoutVars>
          <dgm:chMax val="0"/>
          <dgm:bulletEnabled val="1"/>
        </dgm:presLayoutVars>
      </dgm:prSet>
      <dgm:spPr/>
    </dgm:pt>
    <dgm:pt modelId="{C8C590FB-E608-4B8E-9C4D-FEB85940AE5A}" type="pres">
      <dgm:prSet presAssocID="{C685DA7B-3925-423B-9BAB-BD8FA342F869}" presName="spacer" presStyleCnt="0"/>
      <dgm:spPr/>
    </dgm:pt>
    <dgm:pt modelId="{2C04DBA6-7FAC-4C6D-8FA3-6459D1CF3D49}" type="pres">
      <dgm:prSet presAssocID="{58651C06-4743-4814-A4E3-829E3D28487A}" presName="parentText" presStyleLbl="node1" presStyleIdx="1" presStyleCnt="5">
        <dgm:presLayoutVars>
          <dgm:chMax val="0"/>
          <dgm:bulletEnabled val="1"/>
        </dgm:presLayoutVars>
      </dgm:prSet>
      <dgm:spPr/>
    </dgm:pt>
    <dgm:pt modelId="{C6920CCD-ADDC-45A6-9556-AB7C2096B851}" type="pres">
      <dgm:prSet presAssocID="{74A3A708-AFF6-4185-A364-BA951A3929F3}" presName="spacer" presStyleCnt="0"/>
      <dgm:spPr/>
    </dgm:pt>
    <dgm:pt modelId="{FFE39389-DDE3-405C-8FEE-44D9250BA3EF}" type="pres">
      <dgm:prSet presAssocID="{7417E410-3DE7-42A0-9682-E2D20FE7A93C}" presName="parentText" presStyleLbl="node1" presStyleIdx="2" presStyleCnt="5">
        <dgm:presLayoutVars>
          <dgm:chMax val="0"/>
          <dgm:bulletEnabled val="1"/>
        </dgm:presLayoutVars>
      </dgm:prSet>
      <dgm:spPr/>
    </dgm:pt>
    <dgm:pt modelId="{A91CA591-3315-4ADD-86E4-734256A42429}" type="pres">
      <dgm:prSet presAssocID="{0F2B0533-4B80-4202-A2B8-9B65D1CE0E10}" presName="spacer" presStyleCnt="0"/>
      <dgm:spPr/>
    </dgm:pt>
    <dgm:pt modelId="{B03B8DFD-EB5C-43BC-A7D4-C2BC97080BF8}" type="pres">
      <dgm:prSet presAssocID="{5C9C1AD0-DD05-4C91-8EED-6A52D1DAC16E}" presName="parentText" presStyleLbl="node1" presStyleIdx="3" presStyleCnt="5">
        <dgm:presLayoutVars>
          <dgm:chMax val="0"/>
          <dgm:bulletEnabled val="1"/>
        </dgm:presLayoutVars>
      </dgm:prSet>
      <dgm:spPr/>
    </dgm:pt>
    <dgm:pt modelId="{079F9AED-5938-4B4E-A6DD-DE01C1A386EC}" type="pres">
      <dgm:prSet presAssocID="{136A39F4-396F-4652-B905-8A0F7F534900}" presName="spacer" presStyleCnt="0"/>
      <dgm:spPr/>
    </dgm:pt>
    <dgm:pt modelId="{8EE06130-DB1F-4452-A8CF-B5F9EB10A7C4}" type="pres">
      <dgm:prSet presAssocID="{90008874-D319-4527-BFFA-9CEA6DDA7F9D}" presName="parentText" presStyleLbl="node1" presStyleIdx="4" presStyleCnt="5">
        <dgm:presLayoutVars>
          <dgm:chMax val="0"/>
          <dgm:bulletEnabled val="1"/>
        </dgm:presLayoutVars>
      </dgm:prSet>
      <dgm:spPr/>
    </dgm:pt>
  </dgm:ptLst>
  <dgm:cxnLst>
    <dgm:cxn modelId="{73913B01-9C44-4747-A465-D7CCAB139F4C}" type="presOf" srcId="{7417E410-3DE7-42A0-9682-E2D20FE7A93C}" destId="{FFE39389-DDE3-405C-8FEE-44D9250BA3EF}" srcOrd="0" destOrd="0" presId="urn:microsoft.com/office/officeart/2005/8/layout/vList2"/>
    <dgm:cxn modelId="{EDDE0115-40F4-4AE8-A25C-BCEF2D080CDC}" srcId="{15C5F479-6D05-4D4F-92CD-A0B5F2E7C6F2}" destId="{40A4AE18-486F-4405-8087-086F8C896751}" srcOrd="0" destOrd="0" parTransId="{9F043C12-26F9-44B9-90DE-8C62986858E9}" sibTransId="{C685DA7B-3925-423B-9BAB-BD8FA342F869}"/>
    <dgm:cxn modelId="{A4CDAC37-9078-4D52-AA5A-3D232404D951}" type="presOf" srcId="{58651C06-4743-4814-A4E3-829E3D28487A}" destId="{2C04DBA6-7FAC-4C6D-8FA3-6459D1CF3D49}" srcOrd="0" destOrd="0" presId="urn:microsoft.com/office/officeart/2005/8/layout/vList2"/>
    <dgm:cxn modelId="{E8E08639-C06D-4C1C-B834-ED75788ED065}" srcId="{15C5F479-6D05-4D4F-92CD-A0B5F2E7C6F2}" destId="{5C9C1AD0-DD05-4C91-8EED-6A52D1DAC16E}" srcOrd="3" destOrd="0" parTransId="{1CE269BA-6472-45B1-99E7-AFE2C3B3205B}" sibTransId="{136A39F4-396F-4652-B905-8A0F7F534900}"/>
    <dgm:cxn modelId="{1291DD5E-BFBD-4AF8-8BA9-B1651E89AEB1}" type="presOf" srcId="{90008874-D319-4527-BFFA-9CEA6DDA7F9D}" destId="{8EE06130-DB1F-4452-A8CF-B5F9EB10A7C4}" srcOrd="0" destOrd="0" presId="urn:microsoft.com/office/officeart/2005/8/layout/vList2"/>
    <dgm:cxn modelId="{7963D0A7-FB9A-4024-8FDC-18F80B361AB2}" srcId="{15C5F479-6D05-4D4F-92CD-A0B5F2E7C6F2}" destId="{90008874-D319-4527-BFFA-9CEA6DDA7F9D}" srcOrd="4" destOrd="0" parTransId="{AA02FF8C-806D-49F5-844F-6A51726D7844}" sibTransId="{F2884491-5407-4C3D-A87C-2A6AFFB444B1}"/>
    <dgm:cxn modelId="{801D3CB7-DE7D-4438-B3D5-4A4FDE5D3BA6}" type="presOf" srcId="{15C5F479-6D05-4D4F-92CD-A0B5F2E7C6F2}" destId="{E2B348E6-B078-4BDA-B8CD-2C7E04C2BDD8}" srcOrd="0" destOrd="0" presId="urn:microsoft.com/office/officeart/2005/8/layout/vList2"/>
    <dgm:cxn modelId="{CDE8E2CE-5BBD-4E97-8009-61BD4BD24BC2}" type="presOf" srcId="{40A4AE18-486F-4405-8087-086F8C896751}" destId="{6A4C5D61-AB71-4829-96D9-61E4D47B9241}" srcOrd="0" destOrd="0" presId="urn:microsoft.com/office/officeart/2005/8/layout/vList2"/>
    <dgm:cxn modelId="{378881D1-C0EE-4DFE-9F04-124F8D409B79}" type="presOf" srcId="{5C9C1AD0-DD05-4C91-8EED-6A52D1DAC16E}" destId="{B03B8DFD-EB5C-43BC-A7D4-C2BC97080BF8}" srcOrd="0" destOrd="0" presId="urn:microsoft.com/office/officeart/2005/8/layout/vList2"/>
    <dgm:cxn modelId="{0174C3F1-0548-4305-A2E4-24C8C547C974}" srcId="{15C5F479-6D05-4D4F-92CD-A0B5F2E7C6F2}" destId="{58651C06-4743-4814-A4E3-829E3D28487A}" srcOrd="1" destOrd="0" parTransId="{1096E16D-05CC-4877-B696-8D3EA6078755}" sibTransId="{74A3A708-AFF6-4185-A364-BA951A3929F3}"/>
    <dgm:cxn modelId="{2BA0DDF4-E497-4320-A810-680FC89BC7BE}" srcId="{15C5F479-6D05-4D4F-92CD-A0B5F2E7C6F2}" destId="{7417E410-3DE7-42A0-9682-E2D20FE7A93C}" srcOrd="2" destOrd="0" parTransId="{57F79A3B-53DA-4300-A354-27B81083D8DE}" sibTransId="{0F2B0533-4B80-4202-A2B8-9B65D1CE0E10}"/>
    <dgm:cxn modelId="{0C84BFE9-DFC9-4882-AE31-33512FC8BB11}" type="presParOf" srcId="{E2B348E6-B078-4BDA-B8CD-2C7E04C2BDD8}" destId="{6A4C5D61-AB71-4829-96D9-61E4D47B9241}" srcOrd="0" destOrd="0" presId="urn:microsoft.com/office/officeart/2005/8/layout/vList2"/>
    <dgm:cxn modelId="{2263C232-6CA8-4474-98BB-1F2CF7F9AABE}" type="presParOf" srcId="{E2B348E6-B078-4BDA-B8CD-2C7E04C2BDD8}" destId="{C8C590FB-E608-4B8E-9C4D-FEB85940AE5A}" srcOrd="1" destOrd="0" presId="urn:microsoft.com/office/officeart/2005/8/layout/vList2"/>
    <dgm:cxn modelId="{C64FE468-4A88-494B-A3CD-80D0BDEFEEF3}" type="presParOf" srcId="{E2B348E6-B078-4BDA-B8CD-2C7E04C2BDD8}" destId="{2C04DBA6-7FAC-4C6D-8FA3-6459D1CF3D49}" srcOrd="2" destOrd="0" presId="urn:microsoft.com/office/officeart/2005/8/layout/vList2"/>
    <dgm:cxn modelId="{BA187CFA-31E4-4B70-9B3C-EBAAA38D2E13}" type="presParOf" srcId="{E2B348E6-B078-4BDA-B8CD-2C7E04C2BDD8}" destId="{C6920CCD-ADDC-45A6-9556-AB7C2096B851}" srcOrd="3" destOrd="0" presId="urn:microsoft.com/office/officeart/2005/8/layout/vList2"/>
    <dgm:cxn modelId="{B1192DD3-5C0D-4374-AA29-86F028DD3B36}" type="presParOf" srcId="{E2B348E6-B078-4BDA-B8CD-2C7E04C2BDD8}" destId="{FFE39389-DDE3-405C-8FEE-44D9250BA3EF}" srcOrd="4" destOrd="0" presId="urn:microsoft.com/office/officeart/2005/8/layout/vList2"/>
    <dgm:cxn modelId="{EB75AE3B-2A48-426C-A738-E216B15BAE58}" type="presParOf" srcId="{E2B348E6-B078-4BDA-B8CD-2C7E04C2BDD8}" destId="{A91CA591-3315-4ADD-86E4-734256A42429}" srcOrd="5" destOrd="0" presId="urn:microsoft.com/office/officeart/2005/8/layout/vList2"/>
    <dgm:cxn modelId="{B2E1C517-0F53-4384-82C6-231315D28766}" type="presParOf" srcId="{E2B348E6-B078-4BDA-B8CD-2C7E04C2BDD8}" destId="{B03B8DFD-EB5C-43BC-A7D4-C2BC97080BF8}" srcOrd="6" destOrd="0" presId="urn:microsoft.com/office/officeart/2005/8/layout/vList2"/>
    <dgm:cxn modelId="{B29D157E-99E8-4364-8045-743C013144FA}" type="presParOf" srcId="{E2B348E6-B078-4BDA-B8CD-2C7E04C2BDD8}" destId="{079F9AED-5938-4B4E-A6DD-DE01C1A386EC}" srcOrd="7" destOrd="0" presId="urn:microsoft.com/office/officeart/2005/8/layout/vList2"/>
    <dgm:cxn modelId="{F1F3D919-689A-43D7-A50E-483102AEC3BD}" type="presParOf" srcId="{E2B348E6-B078-4BDA-B8CD-2C7E04C2BDD8}" destId="{8EE06130-DB1F-4452-A8CF-B5F9EB10A7C4}" srcOrd="8"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4C5D61-AB71-4829-96D9-61E4D47B9241}">
      <dsp:nvSpPr>
        <dsp:cNvPr id="0" name=""/>
        <dsp:cNvSpPr/>
      </dsp:nvSpPr>
      <dsp:spPr>
        <a:xfrm>
          <a:off x="0" y="12188"/>
          <a:ext cx="3705605" cy="455715"/>
        </a:xfrm>
        <a:prstGeom prst="roundRect">
          <a:avLst/>
        </a:prstGeom>
        <a:solidFill>
          <a:schemeClr val="accent2">
            <a:hueOff val="0"/>
            <a:satOff val="0"/>
            <a:lumOff val="0"/>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Introduction</a:t>
          </a:r>
        </a:p>
      </dsp:txBody>
      <dsp:txXfrm>
        <a:off x="22246" y="34434"/>
        <a:ext cx="3661113" cy="411223"/>
      </dsp:txXfrm>
    </dsp:sp>
    <dsp:sp modelId="{2C04DBA6-7FAC-4C6D-8FA3-6459D1CF3D49}">
      <dsp:nvSpPr>
        <dsp:cNvPr id="0" name=""/>
        <dsp:cNvSpPr/>
      </dsp:nvSpPr>
      <dsp:spPr>
        <a:xfrm>
          <a:off x="0" y="522623"/>
          <a:ext cx="3705605" cy="455715"/>
        </a:xfrm>
        <a:prstGeom prst="roundRect">
          <a:avLst/>
        </a:prstGeom>
        <a:solidFill>
          <a:schemeClr val="accent2">
            <a:hueOff val="810023"/>
            <a:satOff val="113"/>
            <a:lumOff val="98"/>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Intensity and Density Estimation</a:t>
          </a:r>
        </a:p>
      </dsp:txBody>
      <dsp:txXfrm>
        <a:off x="22246" y="544869"/>
        <a:ext cx="3661113" cy="411223"/>
      </dsp:txXfrm>
    </dsp:sp>
    <dsp:sp modelId="{FFE39389-DDE3-405C-8FEE-44D9250BA3EF}">
      <dsp:nvSpPr>
        <dsp:cNvPr id="0" name=""/>
        <dsp:cNvSpPr/>
      </dsp:nvSpPr>
      <dsp:spPr>
        <a:xfrm>
          <a:off x="0" y="1033058"/>
          <a:ext cx="3705605" cy="455715"/>
        </a:xfrm>
        <a:prstGeom prst="roundRect">
          <a:avLst/>
        </a:prstGeom>
        <a:solidFill>
          <a:schemeClr val="accent2">
            <a:hueOff val="1620045"/>
            <a:satOff val="225"/>
            <a:lumOff val="196"/>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Bandwidth Selection</a:t>
          </a:r>
        </a:p>
      </dsp:txBody>
      <dsp:txXfrm>
        <a:off x="22246" y="1055304"/>
        <a:ext cx="3661113" cy="411223"/>
      </dsp:txXfrm>
    </dsp:sp>
    <dsp:sp modelId="{B03B8DFD-EB5C-43BC-A7D4-C2BC97080BF8}">
      <dsp:nvSpPr>
        <dsp:cNvPr id="0" name=""/>
        <dsp:cNvSpPr/>
      </dsp:nvSpPr>
      <dsp:spPr>
        <a:xfrm>
          <a:off x="0" y="1543493"/>
          <a:ext cx="3705605" cy="455715"/>
        </a:xfrm>
        <a:prstGeom prst="roundRect">
          <a:avLst/>
        </a:prstGeom>
        <a:solidFill>
          <a:schemeClr val="accent2">
            <a:hueOff val="2430068"/>
            <a:satOff val="338"/>
            <a:lumOff val="294"/>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Handling Edge Effects</a:t>
          </a:r>
        </a:p>
      </dsp:txBody>
      <dsp:txXfrm>
        <a:off x="22246" y="1565739"/>
        <a:ext cx="3661113" cy="411223"/>
      </dsp:txXfrm>
    </dsp:sp>
    <dsp:sp modelId="{8EE06130-DB1F-4452-A8CF-B5F9EB10A7C4}">
      <dsp:nvSpPr>
        <dsp:cNvPr id="0" name=""/>
        <dsp:cNvSpPr/>
      </dsp:nvSpPr>
      <dsp:spPr>
        <a:xfrm>
          <a:off x="0" y="2053928"/>
          <a:ext cx="3705605" cy="455715"/>
        </a:xfrm>
        <a:prstGeom prst="roundRect">
          <a:avLst/>
        </a:prstGeom>
        <a:solidFill>
          <a:schemeClr val="accent2">
            <a:hueOff val="3240090"/>
            <a:satOff val="451"/>
            <a:lumOff val="392"/>
            <a:alphaOff val="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Adaptive Kernel Smoothing</a:t>
          </a:r>
        </a:p>
      </dsp:txBody>
      <dsp:txXfrm>
        <a:off x="22246" y="2076174"/>
        <a:ext cx="3661113" cy="411223"/>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B022A2D-42FA-4553-8772-8DAE87B7695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a:extLst>
              <a:ext uri="{FF2B5EF4-FFF2-40B4-BE49-F238E27FC236}">
                <a16:creationId xmlns:a16="http://schemas.microsoft.com/office/drawing/2014/main" id="{2FDD895D-FAE0-4BCC-A867-FF4B70D9BF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68A188-91E3-4091-B70E-E1E6D807C522}" type="datetimeFigureOut">
              <a:rPr lang="en-US" smtClean="0"/>
              <a:t>3/31/2025</a:t>
            </a:fld>
            <a:endParaRPr lang="en-US" dirty="0"/>
          </a:p>
        </p:txBody>
      </p:sp>
      <p:sp>
        <p:nvSpPr>
          <p:cNvPr id="4" name="Footer Placeholder 3">
            <a:extLst>
              <a:ext uri="{FF2B5EF4-FFF2-40B4-BE49-F238E27FC236}">
                <a16:creationId xmlns:a16="http://schemas.microsoft.com/office/drawing/2014/main" id="{4C4706EC-595E-4FD0-9EC4-968864CC931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CF699D8E-A980-43D3-BFB9-0812FFA36AB9}"/>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5C4EE72E-E5A5-44ED-A736-DB8D8EE9B4C6}" type="slidenum">
              <a:rPr lang="en-US" smtClean="0"/>
              <a:t>‹#›</a:t>
            </a:fld>
            <a:endParaRPr lang="en-US" dirty="0"/>
          </a:p>
        </p:txBody>
      </p:sp>
    </p:spTree>
    <p:extLst>
      <p:ext uri="{BB962C8B-B14F-4D97-AF65-F5344CB8AC3E}">
        <p14:creationId xmlns:p14="http://schemas.microsoft.com/office/powerpoint/2010/main" val="39461741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C02412-B176-4E06-823F-C66FEB3E21FB}" type="datetimeFigureOut">
              <a:rPr lang="en-US" smtClean="0"/>
              <a:t>3/31/2025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942FC2-A162-47B3-989B-571A62414964}" type="slidenum">
              <a:rPr lang="en-US" smtClean="0"/>
              <a:t>‹#›</a:t>
            </a:fld>
            <a:endParaRPr lang="en-US" dirty="0"/>
          </a:p>
        </p:txBody>
      </p:sp>
    </p:spTree>
    <p:extLst>
      <p:ext uri="{BB962C8B-B14F-4D97-AF65-F5344CB8AC3E}">
        <p14:creationId xmlns:p14="http://schemas.microsoft.com/office/powerpoint/2010/main" val="38913277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1</a:t>
            </a:fld>
            <a:endParaRPr lang="en-US" dirty="0"/>
          </a:p>
        </p:txBody>
      </p:sp>
    </p:spTree>
    <p:extLst>
      <p:ext uri="{BB962C8B-B14F-4D97-AF65-F5344CB8AC3E}">
        <p14:creationId xmlns:p14="http://schemas.microsoft.com/office/powerpoint/2010/main" val="36309004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10</a:t>
            </a:fld>
            <a:endParaRPr lang="en-US" dirty="0"/>
          </a:p>
        </p:txBody>
      </p:sp>
    </p:spTree>
    <p:extLst>
      <p:ext uri="{BB962C8B-B14F-4D97-AF65-F5344CB8AC3E}">
        <p14:creationId xmlns:p14="http://schemas.microsoft.com/office/powerpoint/2010/main" val="40898841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Plot of Prob of disease as a function of location</a:t>
            </a:r>
          </a:p>
        </p:txBody>
      </p:sp>
      <p:sp>
        <p:nvSpPr>
          <p:cNvPr id="4" name="Slide Number Placeholder 3"/>
          <p:cNvSpPr>
            <a:spLocks noGrp="1"/>
          </p:cNvSpPr>
          <p:nvPr>
            <p:ph type="sldNum" sz="quarter" idx="5"/>
          </p:nvPr>
        </p:nvSpPr>
        <p:spPr/>
        <p:txBody>
          <a:bodyPr/>
          <a:lstStyle/>
          <a:p>
            <a:fld id="{8D942FC2-A162-47B3-989B-571A62414964}" type="slidenum">
              <a:rPr lang="en-US" smtClean="0"/>
              <a:t>11</a:t>
            </a:fld>
            <a:endParaRPr lang="en-US" dirty="0"/>
          </a:p>
        </p:txBody>
      </p:sp>
    </p:spTree>
    <p:extLst>
      <p:ext uri="{BB962C8B-B14F-4D97-AF65-F5344CB8AC3E}">
        <p14:creationId xmlns:p14="http://schemas.microsoft.com/office/powerpoint/2010/main" val="283637797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Differ by scale. </a:t>
            </a:r>
          </a:p>
        </p:txBody>
      </p:sp>
      <p:sp>
        <p:nvSpPr>
          <p:cNvPr id="4" name="Slide Number Placeholder 3"/>
          <p:cNvSpPr>
            <a:spLocks noGrp="1"/>
          </p:cNvSpPr>
          <p:nvPr>
            <p:ph type="sldNum" sz="quarter" idx="5"/>
          </p:nvPr>
        </p:nvSpPr>
        <p:spPr/>
        <p:txBody>
          <a:bodyPr/>
          <a:lstStyle/>
          <a:p>
            <a:fld id="{8D942FC2-A162-47B3-989B-571A62414964}" type="slidenum">
              <a:rPr lang="en-US" smtClean="0"/>
              <a:t>12</a:t>
            </a:fld>
            <a:endParaRPr lang="en-US" dirty="0"/>
          </a:p>
        </p:txBody>
      </p:sp>
    </p:spTree>
    <p:extLst>
      <p:ext uri="{BB962C8B-B14F-4D97-AF65-F5344CB8AC3E}">
        <p14:creationId xmlns:p14="http://schemas.microsoft.com/office/powerpoint/2010/main" val="22392112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13</a:t>
            </a:fld>
            <a:endParaRPr lang="en-US" dirty="0"/>
          </a:p>
        </p:txBody>
      </p:sp>
    </p:spTree>
    <p:extLst>
      <p:ext uri="{BB962C8B-B14F-4D97-AF65-F5344CB8AC3E}">
        <p14:creationId xmlns:p14="http://schemas.microsoft.com/office/powerpoint/2010/main" val="52409117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2</a:t>
            </a:fld>
            <a:endParaRPr lang="en-US" dirty="0"/>
          </a:p>
        </p:txBody>
      </p:sp>
    </p:spTree>
    <p:extLst>
      <p:ext uri="{BB962C8B-B14F-4D97-AF65-F5344CB8AC3E}">
        <p14:creationId xmlns:p14="http://schemas.microsoft.com/office/powerpoint/2010/main" val="41888000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Kernel is a function measuring how similar two things are. </a:t>
            </a:r>
            <a:br>
              <a:rPr lang="en-US" dirty="0"/>
            </a:br>
            <a:r>
              <a:rPr lang="en-US" dirty="0"/>
              <a:t>Create a smooth, continuous picture from discrete data points. Point process into smooth functions.</a:t>
            </a:r>
            <a:br>
              <a:rPr lang="en-US" dirty="0"/>
            </a:br>
            <a:r>
              <a:rPr lang="en-US" dirty="0"/>
              <a:t>Splines. </a:t>
            </a:r>
            <a:br>
              <a:rPr lang="en-US" dirty="0"/>
            </a:br>
            <a:r>
              <a:rPr lang="en-US" dirty="0"/>
              <a:t>Kernel </a:t>
            </a:r>
            <a:r>
              <a:rPr lang="en-US" dirty="0" err="1"/>
              <a:t>est</a:t>
            </a:r>
            <a:r>
              <a:rPr lang="en-US" dirty="0"/>
              <a:t> of density and intensity with low dim data. So kernels help to estimate intensity functions or relative risk across space. </a:t>
            </a:r>
            <a:br>
              <a:rPr lang="en-US" dirty="0"/>
            </a:br>
            <a:r>
              <a:rPr lang="en-US" dirty="0"/>
              <a:t>Semi-parametric usage (kernel of marginal spatial </a:t>
            </a:r>
            <a:r>
              <a:rPr lang="en-US" dirty="0" err="1"/>
              <a:t>dist</a:t>
            </a:r>
            <a:r>
              <a:rPr lang="en-US" dirty="0"/>
              <a:t> of cases + parametric temporal)</a:t>
            </a:r>
          </a:p>
        </p:txBody>
      </p:sp>
      <p:sp>
        <p:nvSpPr>
          <p:cNvPr id="4" name="Slide Number Placeholder 3"/>
          <p:cNvSpPr>
            <a:spLocks noGrp="1"/>
          </p:cNvSpPr>
          <p:nvPr>
            <p:ph type="sldNum" sz="quarter" idx="5"/>
          </p:nvPr>
        </p:nvSpPr>
        <p:spPr/>
        <p:txBody>
          <a:bodyPr/>
          <a:lstStyle/>
          <a:p>
            <a:fld id="{8D942FC2-A162-47B3-989B-571A62414964}" type="slidenum">
              <a:rPr lang="en-US" smtClean="0"/>
              <a:t>3</a:t>
            </a:fld>
            <a:endParaRPr lang="en-US" dirty="0"/>
          </a:p>
        </p:txBody>
      </p:sp>
    </p:spTree>
    <p:extLst>
      <p:ext uri="{BB962C8B-B14F-4D97-AF65-F5344CB8AC3E}">
        <p14:creationId xmlns:p14="http://schemas.microsoft.com/office/powerpoint/2010/main" val="261985747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Data is from </a:t>
            </a:r>
            <a:r>
              <a:rPr lang="en-US" dirty="0" err="1"/>
              <a:t>inhomo</a:t>
            </a:r>
            <a:r>
              <a:rPr lang="en-US" dirty="0"/>
              <a:t> Poisson process with lambda. The lambda doesn’t have any parametric form. Kernel smoothing for estimation shows the underlying population density. </a:t>
            </a:r>
            <a:br>
              <a:rPr lang="en-US" dirty="0"/>
            </a:br>
            <a:r>
              <a:rPr lang="en-US" dirty="0"/>
              <a:t>Scaled version of K. h: bandwidth: scaling parameter controls the overall degree of smoothness. Unscaled kernel function: usually symmetric pdf (std bivariate normal = gaussian kernel) or </a:t>
            </a:r>
            <a:r>
              <a:rPr lang="en-US" dirty="0" err="1"/>
              <a:t>biweight</a:t>
            </a:r>
            <a:r>
              <a:rPr lang="en-US" dirty="0"/>
              <a:t>. </a:t>
            </a:r>
            <a:br>
              <a:rPr lang="en-US" dirty="0"/>
            </a:br>
            <a:r>
              <a:rPr lang="en-US" dirty="0"/>
              <a:t>K(s) = 1/2pi exp(-||s||^2)/2</a:t>
            </a:r>
            <a:br>
              <a:rPr lang="en-US" dirty="0"/>
            </a:br>
            <a:r>
              <a:rPr lang="en-US" dirty="0"/>
              <a:t>Rather than intensity it could estimate density: 1/m sum(</a:t>
            </a:r>
            <a:r>
              <a:rPr lang="en-US" dirty="0" err="1"/>
              <a:t>kh</a:t>
            </a:r>
            <a:r>
              <a:rPr lang="en-US" dirty="0"/>
              <a:t>(s – </a:t>
            </a:r>
            <a:r>
              <a:rPr lang="en-US" dirty="0" err="1"/>
              <a:t>si</a:t>
            </a:r>
            <a:r>
              <a:rPr lang="en-US" dirty="0"/>
              <a:t>)</a:t>
            </a:r>
          </a:p>
        </p:txBody>
      </p:sp>
      <p:sp>
        <p:nvSpPr>
          <p:cNvPr id="4" name="Slide Number Placeholder 3"/>
          <p:cNvSpPr>
            <a:spLocks noGrp="1"/>
          </p:cNvSpPr>
          <p:nvPr>
            <p:ph type="sldNum" sz="quarter" idx="5"/>
          </p:nvPr>
        </p:nvSpPr>
        <p:spPr/>
        <p:txBody>
          <a:bodyPr/>
          <a:lstStyle/>
          <a:p>
            <a:fld id="{8D942FC2-A162-47B3-989B-571A62414964}" type="slidenum">
              <a:rPr lang="en-US" smtClean="0"/>
              <a:t>4</a:t>
            </a:fld>
            <a:endParaRPr lang="en-US" dirty="0"/>
          </a:p>
        </p:txBody>
      </p:sp>
    </p:spTree>
    <p:extLst>
      <p:ext uri="{BB962C8B-B14F-4D97-AF65-F5344CB8AC3E}">
        <p14:creationId xmlns:p14="http://schemas.microsoft.com/office/powerpoint/2010/main" val="12880002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Noisy: Capture too much random variations. Difficult to distinguish interesting structures. </a:t>
            </a:r>
          </a:p>
          <a:p>
            <a:r>
              <a:rPr lang="en-US" dirty="0"/>
              <a:t>Oversmoothed: Not finding important details. </a:t>
            </a:r>
          </a:p>
          <a:p>
            <a:r>
              <a:rPr lang="en-US" dirty="0"/>
              <a:t>Maximal: maximum amount of smoothing that could be required to min the MISE.</a:t>
            </a:r>
            <a:br>
              <a:rPr lang="en-US" dirty="0"/>
            </a:br>
            <a:br>
              <a:rPr lang="en-US" dirty="0"/>
            </a:br>
            <a:r>
              <a:rPr lang="en-US" dirty="0"/>
              <a:t>MISE: unknown lambda so plug in approaches or pilot estimates.</a:t>
            </a:r>
          </a:p>
          <a:p>
            <a:r>
              <a:rPr lang="en-US" dirty="0"/>
              <a:t>CV: Leave one out: Varying performance and Producing small bandwidths (maybe there are noise).</a:t>
            </a:r>
            <a:br>
              <a:rPr lang="en-US" dirty="0"/>
            </a:br>
            <a:r>
              <a:rPr lang="en-US" dirty="0"/>
              <a:t>Maximal: Producing high bandwidths. </a:t>
            </a:r>
            <a:br>
              <a:rPr lang="en-US" dirty="0"/>
            </a:br>
            <a:br>
              <a:rPr lang="en-US" dirty="0"/>
            </a:br>
            <a:r>
              <a:rPr lang="en-US" dirty="0"/>
              <a:t>h =5.79 (chosen by cross validation), and the one in the right-hand panel a bandwidth of h =21.92 (chosen by the </a:t>
            </a:r>
            <a:r>
              <a:rPr lang="en-US" dirty="0" err="1"/>
              <a:t>oversmoothing</a:t>
            </a:r>
            <a:r>
              <a:rPr lang="en-US" dirty="0"/>
              <a:t> principle)</a:t>
            </a:r>
          </a:p>
        </p:txBody>
      </p:sp>
      <p:sp>
        <p:nvSpPr>
          <p:cNvPr id="4" name="Slide Number Placeholder 3"/>
          <p:cNvSpPr>
            <a:spLocks noGrp="1"/>
          </p:cNvSpPr>
          <p:nvPr>
            <p:ph type="sldNum" sz="quarter" idx="5"/>
          </p:nvPr>
        </p:nvSpPr>
        <p:spPr/>
        <p:txBody>
          <a:bodyPr/>
          <a:lstStyle/>
          <a:p>
            <a:fld id="{8D942FC2-A162-47B3-989B-571A62414964}" type="slidenum">
              <a:rPr lang="en-US" smtClean="0"/>
              <a:t>5</a:t>
            </a:fld>
            <a:endParaRPr lang="en-US" dirty="0"/>
          </a:p>
        </p:txBody>
      </p:sp>
    </p:spTree>
    <p:extLst>
      <p:ext uri="{BB962C8B-B14F-4D97-AF65-F5344CB8AC3E}">
        <p14:creationId xmlns:p14="http://schemas.microsoft.com/office/powerpoint/2010/main" val="314373962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Truncation: Underestimation near region edges. </a:t>
            </a:r>
          </a:p>
        </p:txBody>
      </p:sp>
      <p:sp>
        <p:nvSpPr>
          <p:cNvPr id="4" name="Slide Number Placeholder 3"/>
          <p:cNvSpPr>
            <a:spLocks noGrp="1"/>
          </p:cNvSpPr>
          <p:nvPr>
            <p:ph type="sldNum" sz="quarter" idx="5"/>
          </p:nvPr>
        </p:nvSpPr>
        <p:spPr/>
        <p:txBody>
          <a:bodyPr/>
          <a:lstStyle/>
          <a:p>
            <a:fld id="{8D942FC2-A162-47B3-989B-571A62414964}" type="slidenum">
              <a:rPr lang="en-US" smtClean="0"/>
              <a:t>6</a:t>
            </a:fld>
            <a:endParaRPr lang="en-US" dirty="0"/>
          </a:p>
        </p:txBody>
      </p:sp>
    </p:spTree>
    <p:extLst>
      <p:ext uri="{BB962C8B-B14F-4D97-AF65-F5344CB8AC3E}">
        <p14:creationId xmlns:p14="http://schemas.microsoft.com/office/powerpoint/2010/main" val="278262456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de-DE" dirty="0"/>
              <a:t>Depends on the local density of f: the optimal amount of smoothing. </a:t>
            </a:r>
            <a:br>
              <a:rPr lang="de-DE" dirty="0"/>
            </a:br>
            <a:r>
              <a:rPr lang="de-DE" dirty="0"/>
              <a:t>Sparse Data = h increased, more dense data: h decreases. So we need something to allow the h varies across regions. </a:t>
            </a:r>
            <a:br>
              <a:rPr lang="de-DE" dirty="0"/>
            </a:br>
            <a:br>
              <a:rPr lang="de-DE" dirty="0"/>
            </a:br>
            <a:r>
              <a:rPr lang="de-DE" dirty="0"/>
              <a:t>Bandwidth in the formula changes with data points. </a:t>
            </a:r>
            <a:br>
              <a:rPr lang="de-DE" dirty="0"/>
            </a:br>
            <a:r>
              <a:rPr lang="de-DE" dirty="0"/>
              <a:t>Amount of smoothing is proportional to inverse of the square root of density. </a:t>
            </a:r>
            <a:br>
              <a:rPr lang="de-DE" dirty="0"/>
            </a:br>
            <a:r>
              <a:rPr lang="de-DE" dirty="0"/>
              <a:t>Smaller bandwidths in dense regions, larger bandwidths in sparse regions.</a:t>
            </a:r>
            <a:br>
              <a:rPr lang="de-DE" dirty="0"/>
            </a:br>
            <a:br>
              <a:rPr lang="de-DE" dirty="0"/>
            </a:br>
            <a:r>
              <a:rPr lang="de-DE" dirty="0"/>
              <a:t>Challenges:</a:t>
            </a:r>
            <a:br>
              <a:rPr lang="de-DE" dirty="0"/>
            </a:br>
            <a:r>
              <a:rPr lang="de-DE" dirty="0"/>
              <a:t>fixed bandwidth estimation: Pilot estimate for unknown f. </a:t>
            </a:r>
            <a:br>
              <a:rPr lang="de-DE" dirty="0"/>
            </a:br>
            <a:r>
              <a:rPr lang="de-DE" dirty="0"/>
              <a:t>Global bandwidth: Cross validation </a:t>
            </a:r>
            <a:br>
              <a:rPr lang="de-DE" dirty="0"/>
            </a:br>
            <a:r>
              <a:rPr lang="de-DE" dirty="0"/>
              <a:t>Edge Correction is required. </a:t>
            </a:r>
            <a:endParaRPr lang="en-US" dirty="0"/>
          </a:p>
        </p:txBody>
      </p:sp>
      <p:sp>
        <p:nvSpPr>
          <p:cNvPr id="4" name="Slide Number Placeholder 3"/>
          <p:cNvSpPr>
            <a:spLocks noGrp="1"/>
          </p:cNvSpPr>
          <p:nvPr>
            <p:ph type="sldNum" sz="quarter" idx="5"/>
          </p:nvPr>
        </p:nvSpPr>
        <p:spPr/>
        <p:txBody>
          <a:bodyPr/>
          <a:lstStyle/>
          <a:p>
            <a:fld id="{8D942FC2-A162-47B3-989B-571A62414964}" type="slidenum">
              <a:rPr lang="en-US" smtClean="0"/>
              <a:t>7</a:t>
            </a:fld>
            <a:endParaRPr lang="en-US" dirty="0"/>
          </a:p>
        </p:txBody>
      </p:sp>
    </p:spTree>
    <p:extLst>
      <p:ext uri="{BB962C8B-B14F-4D97-AF65-F5344CB8AC3E}">
        <p14:creationId xmlns:p14="http://schemas.microsoft.com/office/powerpoint/2010/main" val="11302228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Kernel estimates show only how cases are spatially distributed, not how the disease risk varies. So it doesn’t describe the spatial variation of disease risk directly. Underlying population distribution is important. </a:t>
            </a:r>
          </a:p>
        </p:txBody>
      </p:sp>
      <p:sp>
        <p:nvSpPr>
          <p:cNvPr id="4" name="Slide Number Placeholder 3"/>
          <p:cNvSpPr>
            <a:spLocks noGrp="1"/>
          </p:cNvSpPr>
          <p:nvPr>
            <p:ph type="sldNum" sz="quarter" idx="5"/>
          </p:nvPr>
        </p:nvSpPr>
        <p:spPr/>
        <p:txBody>
          <a:bodyPr/>
          <a:lstStyle/>
          <a:p>
            <a:fld id="{8D942FC2-A162-47B3-989B-571A62414964}" type="slidenum">
              <a:rPr lang="en-US" smtClean="0"/>
              <a:t>8</a:t>
            </a:fld>
            <a:endParaRPr lang="en-US" dirty="0"/>
          </a:p>
        </p:txBody>
      </p:sp>
    </p:spTree>
    <p:extLst>
      <p:ext uri="{BB962C8B-B14F-4D97-AF65-F5344CB8AC3E}">
        <p14:creationId xmlns:p14="http://schemas.microsoft.com/office/powerpoint/2010/main" val="145834262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Hard to estimate f and g where data is sparse. So again bandwidth is important. </a:t>
            </a:r>
          </a:p>
        </p:txBody>
      </p:sp>
      <p:sp>
        <p:nvSpPr>
          <p:cNvPr id="4" name="Slide Number Placeholder 3"/>
          <p:cNvSpPr>
            <a:spLocks noGrp="1"/>
          </p:cNvSpPr>
          <p:nvPr>
            <p:ph type="sldNum" sz="quarter" idx="5"/>
          </p:nvPr>
        </p:nvSpPr>
        <p:spPr/>
        <p:txBody>
          <a:bodyPr/>
          <a:lstStyle/>
          <a:p>
            <a:fld id="{8D942FC2-A162-47B3-989B-571A62414964}" type="slidenum">
              <a:rPr lang="en-US" smtClean="0"/>
              <a:t>9</a:t>
            </a:fld>
            <a:endParaRPr lang="en-US" dirty="0"/>
          </a:p>
        </p:txBody>
      </p:sp>
    </p:spTree>
    <p:extLst>
      <p:ext uri="{BB962C8B-B14F-4D97-AF65-F5344CB8AC3E}">
        <p14:creationId xmlns:p14="http://schemas.microsoft.com/office/powerpoint/2010/main" val="423722748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p:nvPr>
        </p:nvSpPr>
        <p:spPr>
          <a:xfrm>
            <a:off x="2197100" y="1079500"/>
            <a:ext cx="7797799" cy="2138400"/>
          </a:xfrm>
        </p:spPr>
        <p:txBody>
          <a:bodyPr anchor="b">
            <a:normAutofit/>
          </a:bodyPr>
          <a:lstStyle>
            <a:lvl1pPr algn="ctr">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93D95C8C-0A7F-40D9-A690-3D5898EFFE81}"/>
              </a:ext>
            </a:extLst>
          </p:cNvPr>
          <p:cNvSpPr>
            <a:spLocks noGrp="1"/>
          </p:cNvSpPr>
          <p:nvPr>
            <p:ph type="subTitle" idx="1"/>
          </p:nvPr>
        </p:nvSpPr>
        <p:spPr>
          <a:xfrm>
            <a:off x="3308350" y="4113213"/>
            <a:ext cx="5575300" cy="1655762"/>
          </a:xfrm>
        </p:spPr>
        <p:txBody>
          <a:bodyPr/>
          <a:lstStyle>
            <a:lvl1pPr marL="0" indent="0" algn="ctr">
              <a:buNone/>
              <a:defRPr sz="2400" i="1"/>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3D1322F3-E47A-4D6E-96A8-AB5C73BA9906}"/>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737BF5CE-9E66-4FD5-949F-34E11607C6DF}"/>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4EEDAB7A-4032-416A-B04E-1F4878912E0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cxnSp>
        <p:nvCxnSpPr>
          <p:cNvPr id="7" name="Straight Connector 6">
            <a:extLst>
              <a:ext uri="{FF2B5EF4-FFF2-40B4-BE49-F238E27FC236}">
                <a16:creationId xmlns:a16="http://schemas.microsoft.com/office/drawing/2014/main" id="{701C0CAB-6A03-4C6A-9FAA-219847753628}"/>
              </a:ext>
            </a:extLst>
          </p:cNvPr>
          <p:cNvCxnSpPr>
            <a:cxnSpLocks/>
          </p:cNvCxnSpPr>
          <p:nvPr/>
        </p:nvCxnSpPr>
        <p:spPr>
          <a:xfrm>
            <a:off x="5826000" y="369087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nvGrpSpPr>
          <p:cNvPr id="20" name="Group 19">
            <a:extLst>
              <a:ext uri="{FF2B5EF4-FFF2-40B4-BE49-F238E27FC236}">
                <a16:creationId xmlns:a16="http://schemas.microsoft.com/office/drawing/2014/main" id="{F982E0B2-AA9C-441C-A08E-A9DF9CF12116}"/>
              </a:ext>
            </a:extLst>
          </p:cNvPr>
          <p:cNvGrpSpPr/>
          <p:nvPr/>
        </p:nvGrpSpPr>
        <p:grpSpPr>
          <a:xfrm>
            <a:off x="9728046" y="4869342"/>
            <a:ext cx="1623711" cy="630920"/>
            <a:chOff x="9588346" y="4824892"/>
            <a:chExt cx="1623711" cy="630920"/>
          </a:xfrm>
        </p:grpSpPr>
        <p:sp>
          <p:nvSpPr>
            <p:cNvPr id="16" name="Freeform: Shape 15">
              <a:extLst>
                <a:ext uri="{FF2B5EF4-FFF2-40B4-BE49-F238E27FC236}">
                  <a16:creationId xmlns:a16="http://schemas.microsoft.com/office/drawing/2014/main" id="{A4A2E074-C10D-4C57-AB72-B631E4D77102}"/>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7" name="Group 16">
              <a:extLst>
                <a:ext uri="{FF2B5EF4-FFF2-40B4-BE49-F238E27FC236}">
                  <a16:creationId xmlns:a16="http://schemas.microsoft.com/office/drawing/2014/main" id="{0B037EB3-1772-4BA8-A95A-E5DBDFEA32B0}"/>
                </a:ext>
              </a:extLst>
            </p:cNvPr>
            <p:cNvGrpSpPr/>
            <p:nvPr/>
          </p:nvGrpSpPr>
          <p:grpSpPr>
            <a:xfrm rot="2700000" flipH="1">
              <a:off x="10112436" y="4359902"/>
              <a:ext cx="571820" cy="1620000"/>
              <a:chOff x="8482785" y="4330454"/>
              <a:chExt cx="571820" cy="1620000"/>
            </a:xfrm>
          </p:grpSpPr>
          <p:sp>
            <p:nvSpPr>
              <p:cNvPr id="18" name="Freeform: Shape 17">
                <a:extLst>
                  <a:ext uri="{FF2B5EF4-FFF2-40B4-BE49-F238E27FC236}">
                    <a16:creationId xmlns:a16="http://schemas.microsoft.com/office/drawing/2014/main" id="{A1F47AC1-63D0-47F3-9728-1A0A0543494B}"/>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cxnSp>
            <p:nvCxnSpPr>
              <p:cNvPr id="19" name="Straight Connector 18">
                <a:extLst>
                  <a:ext uri="{FF2B5EF4-FFF2-40B4-BE49-F238E27FC236}">
                    <a16:creationId xmlns:a16="http://schemas.microsoft.com/office/drawing/2014/main" id="{803A57D6-0C36-4560-A08A-16768551EF6F}"/>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3562761931"/>
      </p:ext>
    </p:extLst>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AB794F-0C7D-47A6-A355-9B54F3A082B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518BEFC-5F95-43C3-A662-CF24426CB374}"/>
              </a:ext>
            </a:extLst>
          </p:cNvPr>
          <p:cNvSpPr>
            <a:spLocks noGrp="1"/>
          </p:cNvSpPr>
          <p:nvPr>
            <p:ph type="body" orient="vert" idx="1"/>
          </p:nvPr>
        </p:nvSpPr>
        <p:spPr>
          <a:xfrm>
            <a:off x="1079500" y="1790700"/>
            <a:ext cx="10026650" cy="39782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DE020A41-C226-41AB-8766-C9BF3E9BF9D0}"/>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877795E9-017B-4505-810D-A5F553A56BC9}"/>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626A1BD-3429-4C11-B230-8AD083EC3EC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86357117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A11CA2-18BF-408B-A40C-B43A0A7B80FA}"/>
              </a:ext>
            </a:extLst>
          </p:cNvPr>
          <p:cNvSpPr>
            <a:spLocks noGrp="1"/>
          </p:cNvSpPr>
          <p:nvPr>
            <p:ph type="title" orient="vert"/>
          </p:nvPr>
        </p:nvSpPr>
        <p:spPr>
          <a:xfrm>
            <a:off x="9899079" y="1079500"/>
            <a:ext cx="1292662" cy="4689476"/>
          </a:xfrm>
        </p:spPr>
        <p:txBody>
          <a:bodyPr vert="eaVert">
            <a:normAutofit/>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BAE424B6-12FC-41A1-AF7C-7E3931D97204}"/>
              </a:ext>
            </a:extLst>
          </p:cNvPr>
          <p:cNvSpPr>
            <a:spLocks noGrp="1"/>
          </p:cNvSpPr>
          <p:nvPr>
            <p:ph type="body" orient="vert" idx="1"/>
          </p:nvPr>
        </p:nvSpPr>
        <p:spPr>
          <a:xfrm>
            <a:off x="1079499" y="1079500"/>
            <a:ext cx="8495943" cy="468947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735CF957-F921-48CF-97FE-91190C1AE9B3}"/>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6653F49D-6E0C-47F7-BAAD-A427913DC4D1}"/>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B038A122-F390-46CF-BECF-3AE05CA585C4}"/>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410713770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29798E-90C4-48E6-B39B-37FF65347ABD}"/>
              </a:ext>
            </a:extLst>
          </p:cNvPr>
          <p:cNvSpPr>
            <a:spLocks noGrp="1"/>
          </p:cNvSpPr>
          <p:nvPr>
            <p:ph type="ctrTitle" hasCustomPrompt="1"/>
          </p:nvPr>
        </p:nvSpPr>
        <p:spPr>
          <a:xfrm>
            <a:off x="2197100" y="1079500"/>
            <a:ext cx="7797799" cy="2543594"/>
          </a:xfrm>
        </p:spPr>
        <p:txBody>
          <a:bodyPr anchor="b">
            <a:normAutofit/>
          </a:bodyPr>
          <a:lstStyle>
            <a:lvl1pPr algn="ctr">
              <a:defRPr sz="2800"/>
            </a:lvl1pPr>
          </a:lstStyle>
          <a:p>
            <a:r>
              <a:rPr lang="en-US" dirty="0"/>
              <a:t>Click to add title</a:t>
            </a:r>
          </a:p>
        </p:txBody>
      </p:sp>
      <p:grpSp>
        <p:nvGrpSpPr>
          <p:cNvPr id="7" name="Group 6">
            <a:extLst>
              <a:ext uri="{FF2B5EF4-FFF2-40B4-BE49-F238E27FC236}">
                <a16:creationId xmlns:a16="http://schemas.microsoft.com/office/drawing/2014/main" id="{A8224D70-2CA9-3DC4-F002-EC470A48EB82}"/>
              </a:ext>
              <a:ext uri="{C183D7F6-B498-43B3-948B-1728B52AA6E4}">
                <adec:decorative xmlns:adec="http://schemas.microsoft.com/office/drawing/2017/decorative" val="1"/>
              </a:ext>
            </a:extLst>
          </p:cNvPr>
          <p:cNvGrpSpPr/>
          <p:nvPr userDrawn="1"/>
        </p:nvGrpSpPr>
        <p:grpSpPr>
          <a:xfrm>
            <a:off x="9728046" y="4869342"/>
            <a:ext cx="1623711" cy="630920"/>
            <a:chOff x="9588346" y="4824892"/>
            <a:chExt cx="1623711" cy="630920"/>
          </a:xfrm>
        </p:grpSpPr>
        <p:sp>
          <p:nvSpPr>
            <p:cNvPr id="8" name="Freeform: Shape 15">
              <a:extLst>
                <a:ext uri="{FF2B5EF4-FFF2-40B4-BE49-F238E27FC236}">
                  <a16:creationId xmlns:a16="http://schemas.microsoft.com/office/drawing/2014/main" id="{C0B1F33F-4201-2B4E-E8EC-1D07263083EB}"/>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a:extLst>
                <a:ext uri="{FF2B5EF4-FFF2-40B4-BE49-F238E27FC236}">
                  <a16:creationId xmlns:a16="http://schemas.microsoft.com/office/drawing/2014/main" id="{2ED5B178-0506-30BE-93BB-73C02006B988}"/>
                </a:ext>
              </a:extLst>
            </p:cNvPr>
            <p:cNvGrpSpPr/>
            <p:nvPr/>
          </p:nvGrpSpPr>
          <p:grpSpPr>
            <a:xfrm rot="2700000" flipH="1">
              <a:off x="10112436" y="4359902"/>
              <a:ext cx="571820" cy="1620000"/>
              <a:chOff x="8482785" y="4330454"/>
              <a:chExt cx="571820" cy="1620000"/>
            </a:xfrm>
          </p:grpSpPr>
          <p:sp>
            <p:nvSpPr>
              <p:cNvPr id="10" name="Freeform: Shape 17">
                <a:extLst>
                  <a:ext uri="{FF2B5EF4-FFF2-40B4-BE49-F238E27FC236}">
                    <a16:creationId xmlns:a16="http://schemas.microsoft.com/office/drawing/2014/main" id="{B3F854F0-E9B7-2C32-CA3C-FA9719440768}"/>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11" name="Straight Connector 10">
                <a:extLst>
                  <a:ext uri="{FF2B5EF4-FFF2-40B4-BE49-F238E27FC236}">
                    <a16:creationId xmlns:a16="http://schemas.microsoft.com/office/drawing/2014/main" id="{E8224CDA-DD93-0DF6-7DD9-8328D1606037}"/>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cxnSp>
        <p:nvCxnSpPr>
          <p:cNvPr id="12" name="Straight Connector 11">
            <a:extLst>
              <a:ext uri="{FF2B5EF4-FFF2-40B4-BE49-F238E27FC236}">
                <a16:creationId xmlns:a16="http://schemas.microsoft.com/office/drawing/2014/main" id="{A3FA5F65-B2C5-BB65-83E3-F195EEE49001}"/>
              </a:ext>
              <a:ext uri="{C183D7F6-B498-43B3-948B-1728B52AA6E4}">
                <adec:decorative xmlns:adec="http://schemas.microsoft.com/office/drawing/2017/decorative" val="1"/>
              </a:ext>
            </a:extLst>
          </p:cNvPr>
          <p:cNvCxnSpPr>
            <a:cxnSpLocks/>
          </p:cNvCxnSpPr>
          <p:nvPr userDrawn="1"/>
        </p:nvCxnSpPr>
        <p:spPr>
          <a:xfrm>
            <a:off x="5826000" y="4099086"/>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787257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Agenda">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50C1D561-971B-43DB-A5A7-63A887A0CA6B}"/>
              </a:ext>
            </a:extLst>
          </p:cNvPr>
          <p:cNvSpPr>
            <a:spLocks noGrp="1"/>
          </p:cNvSpPr>
          <p:nvPr>
            <p:ph type="title" hasCustomPrompt="1"/>
          </p:nvPr>
        </p:nvSpPr>
        <p:spPr>
          <a:xfrm>
            <a:off x="565150" y="548640"/>
            <a:ext cx="5486400" cy="1371600"/>
          </a:xfrm>
        </p:spPr>
        <p:txBody>
          <a:bodyPr anchor="b" anchorCtr="0">
            <a:noAutofit/>
          </a:bodyPr>
          <a:lstStyle>
            <a:lvl1pPr algn="ctr">
              <a:defRPr/>
            </a:lvl1pPr>
          </a:lstStyle>
          <a:p>
            <a:pPr algn="ctr"/>
            <a:r>
              <a:rPr lang="en-US" dirty="0"/>
              <a:t>Click to add title</a:t>
            </a:r>
          </a:p>
        </p:txBody>
      </p:sp>
      <p:cxnSp>
        <p:nvCxnSpPr>
          <p:cNvPr id="9" name="Straight Connector 8">
            <a:extLst>
              <a:ext uri="{FF2B5EF4-FFF2-40B4-BE49-F238E27FC236}">
                <a16:creationId xmlns:a16="http://schemas.microsoft.com/office/drawing/2014/main" id="{8CACFD68-412E-48B4-B9EB-FEDC20A81354}"/>
              </a:ext>
              <a:ext uri="{C183D7F6-B498-43B3-948B-1728B52AA6E4}">
                <adec:decorative xmlns:adec="http://schemas.microsoft.com/office/drawing/2017/decorative" val="1"/>
              </a:ext>
            </a:extLst>
          </p:cNvPr>
          <p:cNvCxnSpPr>
            <a:cxnSpLocks/>
          </p:cNvCxnSpPr>
          <p:nvPr userDrawn="1"/>
        </p:nvCxnSpPr>
        <p:spPr>
          <a:xfrm>
            <a:off x="3023391" y="2310207"/>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0" name="Content Placeholder 2">
            <a:extLst>
              <a:ext uri="{FF2B5EF4-FFF2-40B4-BE49-F238E27FC236}">
                <a16:creationId xmlns:a16="http://schemas.microsoft.com/office/drawing/2014/main" id="{4F0731E0-58E0-4382-ADA7-A9C6DE2E7E36}"/>
              </a:ext>
            </a:extLst>
          </p:cNvPr>
          <p:cNvSpPr>
            <a:spLocks noGrp="1"/>
          </p:cNvSpPr>
          <p:nvPr>
            <p:ph idx="1" hasCustomPrompt="1"/>
          </p:nvPr>
        </p:nvSpPr>
        <p:spPr>
          <a:xfrm>
            <a:off x="565149" y="2759076"/>
            <a:ext cx="5486399" cy="3009899"/>
          </a:xfrm>
        </p:spPr>
        <p:txBody>
          <a:bodyPr>
            <a:noAutofit/>
          </a:bodyPr>
          <a:lstStyle>
            <a:lvl1pPr>
              <a:lnSpc>
                <a:spcPct val="100000"/>
              </a:lnSpc>
              <a:spcBef>
                <a:spcPts val="1000"/>
              </a:spcBef>
              <a:defRPr sz="1800"/>
            </a:lvl1pPr>
            <a:lvl2pPr>
              <a:lnSpc>
                <a:spcPct val="100000"/>
              </a:lnSpc>
              <a:spcBef>
                <a:spcPts val="1000"/>
              </a:spcBef>
              <a:defRPr sz="1800"/>
            </a:lvl2pPr>
            <a:lvl3pPr>
              <a:lnSpc>
                <a:spcPct val="100000"/>
              </a:lnSpc>
              <a:spcBef>
                <a:spcPts val="1000"/>
              </a:spcBef>
              <a:defRPr sz="1600"/>
            </a:lvl3pPr>
            <a:lvl4pPr>
              <a:lnSpc>
                <a:spcPct val="100000"/>
              </a:lnSpc>
              <a:spcBef>
                <a:spcPts val="1000"/>
              </a:spcBef>
              <a:defRPr sz="1800"/>
            </a:lvl4pPr>
            <a:lvl5pPr>
              <a:lnSpc>
                <a:spcPct val="100000"/>
              </a:lnSpc>
              <a:spcBef>
                <a:spcPts val="1000"/>
              </a:spcBef>
              <a:defRPr sz="1800"/>
            </a:lvl5pPr>
            <a:lvl6pPr>
              <a:lnSpc>
                <a:spcPct val="100000"/>
              </a:lnSpc>
              <a:spcBef>
                <a:spcPts val="1000"/>
              </a:spcBef>
              <a:buClr>
                <a:schemeClr val="accent5"/>
              </a:buClr>
              <a:defRPr sz="1600"/>
            </a:lvl6pPr>
            <a:lvl7pPr>
              <a:buClr>
                <a:schemeClr val="accent5"/>
              </a:buClr>
              <a:defRPr/>
            </a:lvl7pPr>
          </a:lstStyle>
          <a:p>
            <a:pPr lvl="0"/>
            <a:r>
              <a:rPr lang="en-US" dirty="0"/>
              <a:t>Click to add content</a:t>
            </a:r>
          </a:p>
          <a:p>
            <a:pPr lvl="1"/>
            <a:r>
              <a:rPr lang="en-US" dirty="0"/>
              <a:t>Second level</a:t>
            </a:r>
          </a:p>
          <a:p>
            <a:pPr lvl="2"/>
            <a:r>
              <a:rPr lang="en-US" dirty="0"/>
              <a:t>Third level</a:t>
            </a:r>
          </a:p>
          <a:p>
            <a:pPr lvl="3"/>
            <a:r>
              <a:rPr lang="en-US" dirty="0"/>
              <a:t>Fourth level</a:t>
            </a:r>
          </a:p>
          <a:p>
            <a:pPr lvl="4"/>
            <a:r>
              <a:rPr lang="en-US" dirty="0"/>
              <a:t>Fifth level</a:t>
            </a:r>
          </a:p>
          <a:p>
            <a:pPr lvl="5"/>
            <a:endParaRPr lang="en-US" dirty="0"/>
          </a:p>
          <a:p>
            <a:pPr lvl="2"/>
            <a:endParaRPr lang="en-US" dirty="0"/>
          </a:p>
        </p:txBody>
      </p:sp>
      <p:sp>
        <p:nvSpPr>
          <p:cNvPr id="11" name="Date Placeholder 3">
            <a:extLst>
              <a:ext uri="{FF2B5EF4-FFF2-40B4-BE49-F238E27FC236}">
                <a16:creationId xmlns:a16="http://schemas.microsoft.com/office/drawing/2014/main" id="{23D67752-1F0B-4C84-BBA7-A57E2793D918}"/>
              </a:ext>
            </a:extLst>
          </p:cNvPr>
          <p:cNvSpPr>
            <a:spLocks noGrp="1"/>
          </p:cNvSpPr>
          <p:nvPr>
            <p:ph type="dt" sz="half" idx="10"/>
          </p:nvPr>
        </p:nvSpPr>
        <p:spPr>
          <a:xfrm>
            <a:off x="541338" y="6401999"/>
            <a:ext cx="2206625" cy="369332"/>
          </a:xfrm>
        </p:spPr>
        <p:txBody>
          <a:bodyPr/>
          <a:lstStyle>
            <a:lvl1pPr>
              <a:defRPr/>
            </a:lvl1pPr>
          </a:lstStyle>
          <a:p>
            <a:pPr>
              <a:defRPr/>
            </a:pPr>
            <a:r>
              <a:rPr lang="en-US">
                <a:solidFill>
                  <a:prstClr val="white">
                    <a:alpha val="70000"/>
                  </a:prstClr>
                </a:solidFill>
              </a:rPr>
              <a:t>20XX</a:t>
            </a:r>
            <a:endParaRPr lang="en-US" dirty="0">
              <a:solidFill>
                <a:prstClr val="white">
                  <a:alpha val="70000"/>
                </a:prstClr>
              </a:solidFill>
            </a:endParaRPr>
          </a:p>
        </p:txBody>
      </p:sp>
      <p:sp>
        <p:nvSpPr>
          <p:cNvPr id="12" name="Rectangle 11">
            <a:extLst>
              <a:ext uri="{FF2B5EF4-FFF2-40B4-BE49-F238E27FC236}">
                <a16:creationId xmlns:a16="http://schemas.microsoft.com/office/drawing/2014/main" id="{FA4033A0-8E66-4ABA-9E27-744642AA948F}"/>
              </a:ext>
              <a:ext uri="{C183D7F6-B498-43B3-948B-1728B52AA6E4}">
                <adec:decorative xmlns:adec="http://schemas.microsoft.com/office/drawing/2017/decorative" val="1"/>
              </a:ext>
            </a:extLst>
          </p:cNvPr>
          <p:cNvSpPr/>
          <p:nvPr userDrawn="1"/>
        </p:nvSpPr>
        <p:spPr>
          <a:xfrm>
            <a:off x="6654794" y="0"/>
            <a:ext cx="5537206" cy="6858000"/>
          </a:xfrm>
          <a:prstGeom prst="rect">
            <a:avLst/>
          </a:prstGeom>
          <a:solidFill>
            <a:schemeClr val="bg1">
              <a:alpha val="2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alpha val="20000"/>
                </a:prstClr>
              </a:solidFill>
              <a:effectLst/>
              <a:uLnTx/>
              <a:uFillTx/>
              <a:latin typeface="Avenir Next LT Pro Light"/>
              <a:ea typeface="+mn-ea"/>
              <a:cs typeface="+mn-cs"/>
            </a:endParaRPr>
          </a:p>
        </p:txBody>
      </p:sp>
      <p:sp>
        <p:nvSpPr>
          <p:cNvPr id="15" name="Footer Placeholder 4">
            <a:extLst>
              <a:ext uri="{FF2B5EF4-FFF2-40B4-BE49-F238E27FC236}">
                <a16:creationId xmlns:a16="http://schemas.microsoft.com/office/drawing/2014/main" id="{E8E05746-2784-43CF-84F7-0175BD650240}"/>
              </a:ext>
            </a:extLst>
          </p:cNvPr>
          <p:cNvSpPr>
            <a:spLocks noGrp="1"/>
          </p:cNvSpPr>
          <p:nvPr>
            <p:ph type="ftr" sz="quarter" idx="11"/>
          </p:nvPr>
        </p:nvSpPr>
        <p:spPr>
          <a:xfrm>
            <a:off x="3308350" y="6401999"/>
            <a:ext cx="5575300" cy="369332"/>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sp>
        <p:nvSpPr>
          <p:cNvPr id="16" name="Slide Number Placeholder 5">
            <a:extLst>
              <a:ext uri="{FF2B5EF4-FFF2-40B4-BE49-F238E27FC236}">
                <a16:creationId xmlns:a16="http://schemas.microsoft.com/office/drawing/2014/main" id="{BB851CC3-3ED8-49E8-B8AC-6D79B036F307}"/>
              </a:ext>
            </a:extLst>
          </p:cNvPr>
          <p:cNvSpPr>
            <a:spLocks noGrp="1"/>
          </p:cNvSpPr>
          <p:nvPr>
            <p:ph type="sldNum" sz="quarter" idx="12"/>
          </p:nvPr>
        </p:nvSpPr>
        <p:spPr>
          <a:xfrm>
            <a:off x="9442800" y="6401999"/>
            <a:ext cx="2208212" cy="369332"/>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39607A7-8386-47DB-8578-DDEDD194E5D4}" type="slidenum">
              <a:rPr kumimoji="0" lang="en-US" sz="1000" b="0" i="0" u="none" strike="noStrike" kern="1200" cap="all" spc="300" normalizeH="0" baseline="0" noProof="0" smtClean="0">
                <a:ln>
                  <a:noFill/>
                </a:ln>
                <a:solidFill>
                  <a:prstClr val="white">
                    <a:alpha val="70000"/>
                  </a:prstClr>
                </a:solidFill>
                <a:effectLst/>
                <a:uLnTx/>
                <a:uFillTx/>
                <a:latin typeface="Avenir Next LT Pro Light"/>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000" b="0" i="0" u="none" strike="noStrike" kern="1200" cap="all" spc="300" normalizeH="0" baseline="0" noProof="0" dirty="0">
              <a:ln>
                <a:noFill/>
              </a:ln>
              <a:solidFill>
                <a:prstClr val="white">
                  <a:alpha val="70000"/>
                </a:prstClr>
              </a:solidFill>
              <a:effectLst/>
              <a:uLnTx/>
              <a:uFillTx/>
              <a:latin typeface="Avenir Next LT Pro Light"/>
              <a:ea typeface="+mn-ea"/>
              <a:cs typeface="+mn-cs"/>
            </a:endParaRPr>
          </a:p>
        </p:txBody>
      </p:sp>
      <p:grpSp>
        <p:nvGrpSpPr>
          <p:cNvPr id="2" name="Group 1">
            <a:extLst>
              <a:ext uri="{FF2B5EF4-FFF2-40B4-BE49-F238E27FC236}">
                <a16:creationId xmlns:a16="http://schemas.microsoft.com/office/drawing/2014/main" id="{F6F0BC49-315A-CF7A-E741-A8688AF53E66}"/>
              </a:ext>
            </a:extLst>
          </p:cNvPr>
          <p:cNvGrpSpPr/>
          <p:nvPr userDrawn="1"/>
        </p:nvGrpSpPr>
        <p:grpSpPr>
          <a:xfrm>
            <a:off x="9728046" y="831278"/>
            <a:ext cx="1623711" cy="630920"/>
            <a:chOff x="9588346" y="4824892"/>
            <a:chExt cx="1623711" cy="630920"/>
          </a:xfrm>
        </p:grpSpPr>
        <p:sp>
          <p:nvSpPr>
            <p:cNvPr id="3" name="Freeform: Shape 15">
              <a:extLst>
                <a:ext uri="{FF2B5EF4-FFF2-40B4-BE49-F238E27FC236}">
                  <a16:creationId xmlns:a16="http://schemas.microsoft.com/office/drawing/2014/main" id="{3FCB73E1-B061-C75F-AB29-C27CA95E57A9}"/>
                </a:ext>
              </a:extLst>
            </p:cNvPr>
            <p:cNvSpPr/>
            <p:nvPr/>
          </p:nvSpPr>
          <p:spPr>
            <a:xfrm rot="2700000" flipH="1">
              <a:off x="10267789" y="4452443"/>
              <a:ext cx="571820" cy="1316717"/>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71820" h="1316717">
                  <a:moveTo>
                    <a:pt x="282417" y="0"/>
                  </a:moveTo>
                  <a:lnTo>
                    <a:pt x="285910" y="3175"/>
                  </a:lnTo>
                  <a:lnTo>
                    <a:pt x="287393" y="1827"/>
                  </a:lnTo>
                  <a:lnTo>
                    <a:pt x="289403" y="0"/>
                  </a:lnTo>
                  <a:lnTo>
                    <a:pt x="289403" y="6349"/>
                  </a:lnTo>
                  <a:lnTo>
                    <a:pt x="309203" y="24345"/>
                  </a:lnTo>
                  <a:cubicBezTo>
                    <a:pt x="471461" y="186603"/>
                    <a:pt x="571820" y="410761"/>
                    <a:pt x="571820" y="658359"/>
                  </a:cubicBezTo>
                  <a:cubicBezTo>
                    <a:pt x="571820" y="905956"/>
                    <a:pt x="471461" y="1130114"/>
                    <a:pt x="309203" y="1292372"/>
                  </a:cubicBezTo>
                  <a:lnTo>
                    <a:pt x="289403" y="1310368"/>
                  </a:lnTo>
                  <a:lnTo>
                    <a:pt x="289403" y="1316717"/>
                  </a:lnTo>
                  <a:lnTo>
                    <a:pt x="287393" y="1314890"/>
                  </a:lnTo>
                  <a:lnTo>
                    <a:pt x="285910" y="1313542"/>
                  </a:lnTo>
                  <a:lnTo>
                    <a:pt x="282417" y="1316717"/>
                  </a:lnTo>
                  <a:lnTo>
                    <a:pt x="282417" y="1310367"/>
                  </a:lnTo>
                  <a:lnTo>
                    <a:pt x="262617" y="1292372"/>
                  </a:lnTo>
                  <a:cubicBezTo>
                    <a:pt x="100359" y="1130113"/>
                    <a:pt x="0" y="905956"/>
                    <a:pt x="0" y="658358"/>
                  </a:cubicBezTo>
                  <a:cubicBezTo>
                    <a:pt x="0" y="410761"/>
                    <a:pt x="100359" y="186603"/>
                    <a:pt x="262617" y="24345"/>
                  </a:cubicBezTo>
                  <a:lnTo>
                    <a:pt x="282417" y="6349"/>
                  </a:lnTo>
                  <a:close/>
                </a:path>
              </a:pathLst>
            </a:custGeom>
            <a:solidFill>
              <a:schemeClr val="accent4">
                <a:alpha val="40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4" name="Group 3">
              <a:extLst>
                <a:ext uri="{FF2B5EF4-FFF2-40B4-BE49-F238E27FC236}">
                  <a16:creationId xmlns:a16="http://schemas.microsoft.com/office/drawing/2014/main" id="{94A16F89-984C-DEA8-C894-E819A7646610}"/>
                </a:ext>
              </a:extLst>
            </p:cNvPr>
            <p:cNvGrpSpPr/>
            <p:nvPr/>
          </p:nvGrpSpPr>
          <p:grpSpPr>
            <a:xfrm rot="2700000" flipH="1">
              <a:off x="10112436" y="4359902"/>
              <a:ext cx="571820" cy="1620000"/>
              <a:chOff x="8482785" y="4330454"/>
              <a:chExt cx="571820" cy="1620000"/>
            </a:xfrm>
          </p:grpSpPr>
          <p:sp>
            <p:nvSpPr>
              <p:cNvPr id="5" name="Freeform: Shape 17">
                <a:extLst>
                  <a:ext uri="{FF2B5EF4-FFF2-40B4-BE49-F238E27FC236}">
                    <a16:creationId xmlns:a16="http://schemas.microsoft.com/office/drawing/2014/main" id="{0971E16B-8BBF-40B5-5862-FAAADBF530A0}"/>
                  </a:ext>
                </a:extLst>
              </p:cNvPr>
              <p:cNvSpPr/>
              <p:nvPr/>
            </p:nvSpPr>
            <p:spPr>
              <a:xfrm>
                <a:off x="8482785" y="4333632"/>
                <a:ext cx="571820" cy="1311956"/>
              </a:xfrm>
              <a:custGeom>
                <a:avLst/>
                <a:gdLst>
                  <a:gd name="connsiteX0" fmla="*/ 282417 w 571820"/>
                  <a:gd name="connsiteY0" fmla="*/ 0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82417 w 571820"/>
                  <a:gd name="connsiteY0" fmla="*/ 6349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17" fmla="*/ 282417 w 571820"/>
                  <a:gd name="connsiteY17" fmla="*/ 6349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289403 w 571820"/>
                  <a:gd name="connsiteY4" fmla="*/ 6349 h 1316717"/>
                  <a:gd name="connsiteX5" fmla="*/ 309203 w 571820"/>
                  <a:gd name="connsiteY5" fmla="*/ 24345 h 1316717"/>
                  <a:gd name="connsiteX6" fmla="*/ 571820 w 571820"/>
                  <a:gd name="connsiteY6" fmla="*/ 658359 h 1316717"/>
                  <a:gd name="connsiteX7" fmla="*/ 309203 w 571820"/>
                  <a:gd name="connsiteY7" fmla="*/ 1292372 h 1316717"/>
                  <a:gd name="connsiteX8" fmla="*/ 289403 w 571820"/>
                  <a:gd name="connsiteY8" fmla="*/ 1310368 h 1316717"/>
                  <a:gd name="connsiteX9" fmla="*/ 289403 w 571820"/>
                  <a:gd name="connsiteY9" fmla="*/ 1316717 h 1316717"/>
                  <a:gd name="connsiteX10" fmla="*/ 287393 w 571820"/>
                  <a:gd name="connsiteY10" fmla="*/ 1314890 h 1316717"/>
                  <a:gd name="connsiteX11" fmla="*/ 285910 w 571820"/>
                  <a:gd name="connsiteY11" fmla="*/ 1313542 h 1316717"/>
                  <a:gd name="connsiteX12" fmla="*/ 282417 w 571820"/>
                  <a:gd name="connsiteY12" fmla="*/ 1316717 h 1316717"/>
                  <a:gd name="connsiteX13" fmla="*/ 282417 w 571820"/>
                  <a:gd name="connsiteY13" fmla="*/ 1310367 h 1316717"/>
                  <a:gd name="connsiteX14" fmla="*/ 262617 w 571820"/>
                  <a:gd name="connsiteY14" fmla="*/ 1292372 h 1316717"/>
                  <a:gd name="connsiteX15" fmla="*/ 0 w 571820"/>
                  <a:gd name="connsiteY15" fmla="*/ 658358 h 1316717"/>
                  <a:gd name="connsiteX16" fmla="*/ 262617 w 571820"/>
                  <a:gd name="connsiteY16" fmla="*/ 24345 h 1316717"/>
                  <a:gd name="connsiteX0" fmla="*/ 262617 w 571820"/>
                  <a:gd name="connsiteY0" fmla="*/ 24345 h 1316717"/>
                  <a:gd name="connsiteX1" fmla="*/ 285910 w 571820"/>
                  <a:gd name="connsiteY1" fmla="*/ 3175 h 1316717"/>
                  <a:gd name="connsiteX2" fmla="*/ 287393 w 571820"/>
                  <a:gd name="connsiteY2" fmla="*/ 1827 h 1316717"/>
                  <a:gd name="connsiteX3" fmla="*/ 289403 w 571820"/>
                  <a:gd name="connsiteY3" fmla="*/ 0 h 1316717"/>
                  <a:gd name="connsiteX4" fmla="*/ 309203 w 571820"/>
                  <a:gd name="connsiteY4" fmla="*/ 24345 h 1316717"/>
                  <a:gd name="connsiteX5" fmla="*/ 571820 w 571820"/>
                  <a:gd name="connsiteY5" fmla="*/ 658359 h 1316717"/>
                  <a:gd name="connsiteX6" fmla="*/ 309203 w 571820"/>
                  <a:gd name="connsiteY6" fmla="*/ 1292372 h 1316717"/>
                  <a:gd name="connsiteX7" fmla="*/ 289403 w 571820"/>
                  <a:gd name="connsiteY7" fmla="*/ 1310368 h 1316717"/>
                  <a:gd name="connsiteX8" fmla="*/ 289403 w 571820"/>
                  <a:gd name="connsiteY8" fmla="*/ 1316717 h 1316717"/>
                  <a:gd name="connsiteX9" fmla="*/ 287393 w 571820"/>
                  <a:gd name="connsiteY9" fmla="*/ 1314890 h 1316717"/>
                  <a:gd name="connsiteX10" fmla="*/ 285910 w 571820"/>
                  <a:gd name="connsiteY10" fmla="*/ 1313542 h 1316717"/>
                  <a:gd name="connsiteX11" fmla="*/ 282417 w 571820"/>
                  <a:gd name="connsiteY11" fmla="*/ 1316717 h 1316717"/>
                  <a:gd name="connsiteX12" fmla="*/ 282417 w 571820"/>
                  <a:gd name="connsiteY12" fmla="*/ 1310367 h 1316717"/>
                  <a:gd name="connsiteX13" fmla="*/ 262617 w 571820"/>
                  <a:gd name="connsiteY13" fmla="*/ 1292372 h 1316717"/>
                  <a:gd name="connsiteX14" fmla="*/ 0 w 571820"/>
                  <a:gd name="connsiteY14" fmla="*/ 658358 h 1316717"/>
                  <a:gd name="connsiteX15" fmla="*/ 262617 w 571820"/>
                  <a:gd name="connsiteY15" fmla="*/ 24345 h 1316717"/>
                  <a:gd name="connsiteX0" fmla="*/ 262617 w 571820"/>
                  <a:gd name="connsiteY0" fmla="*/ 22518 h 1314890"/>
                  <a:gd name="connsiteX1" fmla="*/ 285910 w 571820"/>
                  <a:gd name="connsiteY1" fmla="*/ 1348 h 1314890"/>
                  <a:gd name="connsiteX2" fmla="*/ 287393 w 571820"/>
                  <a:gd name="connsiteY2" fmla="*/ 0 h 1314890"/>
                  <a:gd name="connsiteX3" fmla="*/ 309203 w 571820"/>
                  <a:gd name="connsiteY3" fmla="*/ 22518 h 1314890"/>
                  <a:gd name="connsiteX4" fmla="*/ 571820 w 571820"/>
                  <a:gd name="connsiteY4" fmla="*/ 656532 h 1314890"/>
                  <a:gd name="connsiteX5" fmla="*/ 309203 w 571820"/>
                  <a:gd name="connsiteY5" fmla="*/ 1290545 h 1314890"/>
                  <a:gd name="connsiteX6" fmla="*/ 289403 w 571820"/>
                  <a:gd name="connsiteY6" fmla="*/ 1308541 h 1314890"/>
                  <a:gd name="connsiteX7" fmla="*/ 289403 w 571820"/>
                  <a:gd name="connsiteY7" fmla="*/ 1314890 h 1314890"/>
                  <a:gd name="connsiteX8" fmla="*/ 287393 w 571820"/>
                  <a:gd name="connsiteY8" fmla="*/ 1313063 h 1314890"/>
                  <a:gd name="connsiteX9" fmla="*/ 285910 w 571820"/>
                  <a:gd name="connsiteY9" fmla="*/ 1311715 h 1314890"/>
                  <a:gd name="connsiteX10" fmla="*/ 282417 w 571820"/>
                  <a:gd name="connsiteY10" fmla="*/ 1314890 h 1314890"/>
                  <a:gd name="connsiteX11" fmla="*/ 282417 w 571820"/>
                  <a:gd name="connsiteY11" fmla="*/ 1308540 h 1314890"/>
                  <a:gd name="connsiteX12" fmla="*/ 262617 w 571820"/>
                  <a:gd name="connsiteY12" fmla="*/ 1290545 h 1314890"/>
                  <a:gd name="connsiteX13" fmla="*/ 0 w 571820"/>
                  <a:gd name="connsiteY13" fmla="*/ 656531 h 1314890"/>
                  <a:gd name="connsiteX14" fmla="*/ 262617 w 571820"/>
                  <a:gd name="connsiteY14" fmla="*/ 22518 h 1314890"/>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82417 w 571820"/>
                  <a:gd name="connsiteY10" fmla="*/ 1307192 h 1313542"/>
                  <a:gd name="connsiteX11" fmla="*/ 262617 w 571820"/>
                  <a:gd name="connsiteY11" fmla="*/ 1289197 h 1313542"/>
                  <a:gd name="connsiteX12" fmla="*/ 0 w 571820"/>
                  <a:gd name="connsiteY12" fmla="*/ 655183 h 1313542"/>
                  <a:gd name="connsiteX13" fmla="*/ 262617 w 571820"/>
                  <a:gd name="connsiteY13"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82417 w 571820"/>
                  <a:gd name="connsiteY9" fmla="*/ 1313542 h 1313542"/>
                  <a:gd name="connsiteX10" fmla="*/ 262617 w 571820"/>
                  <a:gd name="connsiteY10" fmla="*/ 1289197 h 1313542"/>
                  <a:gd name="connsiteX11" fmla="*/ 0 w 571820"/>
                  <a:gd name="connsiteY11" fmla="*/ 655183 h 1313542"/>
                  <a:gd name="connsiteX12" fmla="*/ 262617 w 571820"/>
                  <a:gd name="connsiteY12"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85910 w 571820"/>
                  <a:gd name="connsiteY8" fmla="*/ 1310367 h 1313542"/>
                  <a:gd name="connsiteX9" fmla="*/ 262617 w 571820"/>
                  <a:gd name="connsiteY9" fmla="*/ 1289197 h 1313542"/>
                  <a:gd name="connsiteX10" fmla="*/ 0 w 571820"/>
                  <a:gd name="connsiteY10" fmla="*/ 655183 h 1313542"/>
                  <a:gd name="connsiteX11" fmla="*/ 262617 w 571820"/>
                  <a:gd name="connsiteY11"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87393 w 571820"/>
                  <a:gd name="connsiteY7" fmla="*/ 1311715 h 1313542"/>
                  <a:gd name="connsiteX8" fmla="*/ 262617 w 571820"/>
                  <a:gd name="connsiteY8" fmla="*/ 1289197 h 1313542"/>
                  <a:gd name="connsiteX9" fmla="*/ 0 w 571820"/>
                  <a:gd name="connsiteY9" fmla="*/ 655183 h 1313542"/>
                  <a:gd name="connsiteX10" fmla="*/ 262617 w 571820"/>
                  <a:gd name="connsiteY10" fmla="*/ 21170 h 1313542"/>
                  <a:gd name="connsiteX0" fmla="*/ 262617 w 571820"/>
                  <a:gd name="connsiteY0" fmla="*/ 21170 h 1313542"/>
                  <a:gd name="connsiteX1" fmla="*/ 285910 w 571820"/>
                  <a:gd name="connsiteY1" fmla="*/ 0 h 1313542"/>
                  <a:gd name="connsiteX2" fmla="*/ 309203 w 571820"/>
                  <a:gd name="connsiteY2" fmla="*/ 21170 h 1313542"/>
                  <a:gd name="connsiteX3" fmla="*/ 571820 w 571820"/>
                  <a:gd name="connsiteY3" fmla="*/ 655184 h 1313542"/>
                  <a:gd name="connsiteX4" fmla="*/ 309203 w 571820"/>
                  <a:gd name="connsiteY4" fmla="*/ 1289197 h 1313542"/>
                  <a:gd name="connsiteX5" fmla="*/ 289403 w 571820"/>
                  <a:gd name="connsiteY5" fmla="*/ 1307193 h 1313542"/>
                  <a:gd name="connsiteX6" fmla="*/ 289403 w 571820"/>
                  <a:gd name="connsiteY6" fmla="*/ 1313542 h 1313542"/>
                  <a:gd name="connsiteX7" fmla="*/ 262617 w 571820"/>
                  <a:gd name="connsiteY7" fmla="*/ 1289197 h 1313542"/>
                  <a:gd name="connsiteX8" fmla="*/ 0 w 571820"/>
                  <a:gd name="connsiteY8" fmla="*/ 655183 h 1313542"/>
                  <a:gd name="connsiteX9" fmla="*/ 262617 w 571820"/>
                  <a:gd name="connsiteY9" fmla="*/ 21170 h 1313542"/>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9403 w 571820"/>
                  <a:gd name="connsiteY5" fmla="*/ 1307193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64739"/>
                  <a:gd name="connsiteX1" fmla="*/ 285910 w 571820"/>
                  <a:gd name="connsiteY1" fmla="*/ 0 h 1364739"/>
                  <a:gd name="connsiteX2" fmla="*/ 309203 w 571820"/>
                  <a:gd name="connsiteY2" fmla="*/ 21170 h 1364739"/>
                  <a:gd name="connsiteX3" fmla="*/ 571820 w 571820"/>
                  <a:gd name="connsiteY3" fmla="*/ 655184 h 1364739"/>
                  <a:gd name="connsiteX4" fmla="*/ 309203 w 571820"/>
                  <a:gd name="connsiteY4" fmla="*/ 1289197 h 1364739"/>
                  <a:gd name="connsiteX5" fmla="*/ 285832 w 571820"/>
                  <a:gd name="connsiteY5" fmla="*/ 1311956 h 1364739"/>
                  <a:gd name="connsiteX6" fmla="*/ 177485 w 571820"/>
                  <a:gd name="connsiteY6" fmla="*/ 1364739 h 1364739"/>
                  <a:gd name="connsiteX7" fmla="*/ 262617 w 571820"/>
                  <a:gd name="connsiteY7" fmla="*/ 1289197 h 1364739"/>
                  <a:gd name="connsiteX8" fmla="*/ 0 w 571820"/>
                  <a:gd name="connsiteY8" fmla="*/ 655183 h 1364739"/>
                  <a:gd name="connsiteX9" fmla="*/ 262617 w 571820"/>
                  <a:gd name="connsiteY9" fmla="*/ 21170 h 1364739"/>
                  <a:gd name="connsiteX0" fmla="*/ 262617 w 571820"/>
                  <a:gd name="connsiteY0" fmla="*/ 21170 h 1311956"/>
                  <a:gd name="connsiteX1" fmla="*/ 285910 w 571820"/>
                  <a:gd name="connsiteY1" fmla="*/ 0 h 1311956"/>
                  <a:gd name="connsiteX2" fmla="*/ 309203 w 571820"/>
                  <a:gd name="connsiteY2" fmla="*/ 21170 h 1311956"/>
                  <a:gd name="connsiteX3" fmla="*/ 571820 w 571820"/>
                  <a:gd name="connsiteY3" fmla="*/ 655184 h 1311956"/>
                  <a:gd name="connsiteX4" fmla="*/ 309203 w 571820"/>
                  <a:gd name="connsiteY4" fmla="*/ 1289197 h 1311956"/>
                  <a:gd name="connsiteX5" fmla="*/ 285832 w 571820"/>
                  <a:gd name="connsiteY5" fmla="*/ 1311956 h 1311956"/>
                  <a:gd name="connsiteX6" fmla="*/ 262617 w 571820"/>
                  <a:gd name="connsiteY6" fmla="*/ 1289197 h 1311956"/>
                  <a:gd name="connsiteX7" fmla="*/ 0 w 571820"/>
                  <a:gd name="connsiteY7" fmla="*/ 655183 h 1311956"/>
                  <a:gd name="connsiteX8" fmla="*/ 262617 w 571820"/>
                  <a:gd name="connsiteY8" fmla="*/ 21170 h 13119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571820" h="1311956">
                    <a:moveTo>
                      <a:pt x="262617" y="21170"/>
                    </a:moveTo>
                    <a:lnTo>
                      <a:pt x="285910" y="0"/>
                    </a:lnTo>
                    <a:lnTo>
                      <a:pt x="309203" y="21170"/>
                    </a:lnTo>
                    <a:cubicBezTo>
                      <a:pt x="471461" y="183428"/>
                      <a:pt x="571820" y="407586"/>
                      <a:pt x="571820" y="655184"/>
                    </a:cubicBezTo>
                    <a:cubicBezTo>
                      <a:pt x="571820" y="902781"/>
                      <a:pt x="471461" y="1126939"/>
                      <a:pt x="309203" y="1289197"/>
                    </a:cubicBezTo>
                    <a:lnTo>
                      <a:pt x="285832" y="1311956"/>
                    </a:lnTo>
                    <a:lnTo>
                      <a:pt x="262617" y="1289197"/>
                    </a:lnTo>
                    <a:cubicBezTo>
                      <a:pt x="100359" y="1126938"/>
                      <a:pt x="0" y="902781"/>
                      <a:pt x="0" y="655183"/>
                    </a:cubicBezTo>
                    <a:cubicBezTo>
                      <a:pt x="0" y="407586"/>
                      <a:pt x="100359" y="183428"/>
                      <a:pt x="262617" y="21170"/>
                    </a:cubicBez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cxnSp>
            <p:nvCxnSpPr>
              <p:cNvPr id="6" name="Straight Connector 5">
                <a:extLst>
                  <a:ext uri="{FF2B5EF4-FFF2-40B4-BE49-F238E27FC236}">
                    <a16:creationId xmlns:a16="http://schemas.microsoft.com/office/drawing/2014/main" id="{C1D464A1-0F6B-3CEE-8719-573F89E87B36}"/>
                  </a:ext>
                </a:extLst>
              </p:cNvPr>
              <p:cNvCxnSpPr>
                <a:cxnSpLocks/>
              </p:cNvCxnSpPr>
              <p:nvPr/>
            </p:nvCxnSpPr>
            <p:spPr>
              <a:xfrm>
                <a:off x="8768695" y="4330454"/>
                <a:ext cx="0" cy="162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spTree>
    <p:extLst>
      <p:ext uri="{BB962C8B-B14F-4D97-AF65-F5344CB8AC3E}">
        <p14:creationId xmlns:p14="http://schemas.microsoft.com/office/powerpoint/2010/main" val="42377737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Closing 1">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6EF848A-75B5-49A0-A26E-E3931F22D975}"/>
              </a:ext>
            </a:extLst>
          </p:cNvPr>
          <p:cNvSpPr>
            <a:spLocks noGrp="1"/>
          </p:cNvSpPr>
          <p:nvPr>
            <p:ph type="ctrTitle" hasCustomPrompt="1"/>
          </p:nvPr>
        </p:nvSpPr>
        <p:spPr>
          <a:xfrm>
            <a:off x="3870326" y="539751"/>
            <a:ext cx="4451349" cy="2082226"/>
          </a:xfrm>
        </p:spPr>
        <p:txBody>
          <a:bodyPr anchor="b"/>
          <a:lstStyle>
            <a:lvl1pPr algn="ctr">
              <a:defRPr/>
            </a:lvl1pPr>
          </a:lstStyle>
          <a:p>
            <a:r>
              <a:rPr lang="en-US" dirty="0"/>
              <a:t>Click to add title</a:t>
            </a:r>
          </a:p>
        </p:txBody>
      </p:sp>
      <p:sp>
        <p:nvSpPr>
          <p:cNvPr id="8" name="Subtitle 7">
            <a:extLst>
              <a:ext uri="{FF2B5EF4-FFF2-40B4-BE49-F238E27FC236}">
                <a16:creationId xmlns:a16="http://schemas.microsoft.com/office/drawing/2014/main" id="{0D20A319-635D-423F-BBAC-55CDC1785605}"/>
              </a:ext>
            </a:extLst>
          </p:cNvPr>
          <p:cNvSpPr>
            <a:spLocks noGrp="1"/>
          </p:cNvSpPr>
          <p:nvPr>
            <p:ph type="subTitle" idx="1" hasCustomPrompt="1"/>
          </p:nvPr>
        </p:nvSpPr>
        <p:spPr>
          <a:xfrm>
            <a:off x="3870326" y="4248000"/>
            <a:ext cx="4451349" cy="2082226"/>
          </a:xfrm>
        </p:spPr>
        <p:txBody>
          <a:bodyPr>
            <a:normAutofit/>
          </a:bodyPr>
          <a:lstStyle>
            <a:lvl1pPr marL="0" indent="0" algn="ctr">
              <a:buNone/>
              <a:defRPr sz="1800" i="1"/>
            </a:lvl1pPr>
          </a:lstStyle>
          <a:p>
            <a:r>
              <a:rPr lang="en-US" dirty="0"/>
              <a:t>Click to add subtitle</a:t>
            </a:r>
          </a:p>
        </p:txBody>
      </p:sp>
      <p:grpSp>
        <p:nvGrpSpPr>
          <p:cNvPr id="24" name="Group 23">
            <a:extLst>
              <a:ext uri="{FF2B5EF4-FFF2-40B4-BE49-F238E27FC236}">
                <a16:creationId xmlns:a16="http://schemas.microsoft.com/office/drawing/2014/main" id="{31AFB269-EE5A-41D3-BCD6-D9F59CE699B7}"/>
              </a:ext>
              <a:ext uri="{C183D7F6-B498-43B3-948B-1728B52AA6E4}">
                <adec:decorative xmlns:adec="http://schemas.microsoft.com/office/drawing/2017/decorative" val="1"/>
              </a:ext>
            </a:extLst>
          </p:cNvPr>
          <p:cNvGrpSpPr/>
          <p:nvPr userDrawn="1"/>
        </p:nvGrpSpPr>
        <p:grpSpPr>
          <a:xfrm>
            <a:off x="5354952" y="3043393"/>
            <a:ext cx="1481845" cy="787628"/>
            <a:chOff x="4987925" y="2840038"/>
            <a:chExt cx="2216150" cy="1177924"/>
          </a:xfrm>
        </p:grpSpPr>
        <p:sp>
          <p:nvSpPr>
            <p:cNvPr id="28" name="Rectangle 27">
              <a:extLst>
                <a:ext uri="{FF2B5EF4-FFF2-40B4-BE49-F238E27FC236}">
                  <a16:creationId xmlns:a16="http://schemas.microsoft.com/office/drawing/2014/main" id="{45469245-EBD6-4BF4-B555-140F59F51604}"/>
                </a:ext>
              </a:extLst>
            </p:cNvPr>
            <p:cNvSpPr/>
            <p:nvPr/>
          </p:nvSpPr>
          <p:spPr>
            <a:xfrm>
              <a:off x="4987925" y="2840038"/>
              <a:ext cx="2216150" cy="1177924"/>
            </a:xfrm>
            <a:prstGeom prst="rect">
              <a:avLst/>
            </a:prstGeom>
            <a:solidFill>
              <a:schemeClr val="bg2">
                <a:alpha val="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29" name="Rectangle 28">
              <a:extLst>
                <a:ext uri="{FF2B5EF4-FFF2-40B4-BE49-F238E27FC236}">
                  <a16:creationId xmlns:a16="http://schemas.microsoft.com/office/drawing/2014/main" id="{469BCC58-7D38-43ED-B78C-2D780660AA2B}"/>
                </a:ext>
              </a:extLst>
            </p:cNvPr>
            <p:cNvSpPr/>
            <p:nvPr/>
          </p:nvSpPr>
          <p:spPr>
            <a:xfrm>
              <a:off x="5750208"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30" name="Rectangle 29">
              <a:extLst>
                <a:ext uri="{FF2B5EF4-FFF2-40B4-BE49-F238E27FC236}">
                  <a16:creationId xmlns:a16="http://schemas.microsoft.com/office/drawing/2014/main" id="{0A8F2EBB-150B-4044-A215-E7B7EAD7429A}"/>
                </a:ext>
              </a:extLst>
            </p:cNvPr>
            <p:cNvSpPr/>
            <p:nvPr/>
          </p:nvSpPr>
          <p:spPr>
            <a:xfrm flipH="1">
              <a:off x="5469335" y="2992877"/>
              <a:ext cx="972458" cy="919518"/>
            </a:xfrm>
            <a:prstGeom prst="rect">
              <a:avLst/>
            </a:prstGeom>
            <a:no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nvGrpSpPr>
            <p:cNvPr id="33" name="Group 32">
              <a:extLst>
                <a:ext uri="{FF2B5EF4-FFF2-40B4-BE49-F238E27FC236}">
                  <a16:creationId xmlns:a16="http://schemas.microsoft.com/office/drawing/2014/main" id="{E3CC0AD8-7413-4C81-9A62-702945CC3BE8}"/>
                </a:ext>
              </a:extLst>
            </p:cNvPr>
            <p:cNvGrpSpPr/>
            <p:nvPr/>
          </p:nvGrpSpPr>
          <p:grpSpPr>
            <a:xfrm>
              <a:off x="5614944" y="3117662"/>
              <a:ext cx="1009280" cy="464739"/>
              <a:chOff x="4432859" y="3200647"/>
              <a:chExt cx="1009280" cy="464739"/>
            </a:xfrm>
          </p:grpSpPr>
          <p:sp>
            <p:nvSpPr>
              <p:cNvPr id="41" name="Freeform: Shape 40">
                <a:extLst>
                  <a:ext uri="{FF2B5EF4-FFF2-40B4-BE49-F238E27FC236}">
                    <a16:creationId xmlns:a16="http://schemas.microsoft.com/office/drawing/2014/main" id="{2502799B-0C00-4D54-A631-1E79EAA52AFC}"/>
                  </a:ext>
                </a:extLst>
              </p:cNvPr>
              <p:cNvSpPr/>
              <p:nvPr/>
            </p:nvSpPr>
            <p:spPr>
              <a:xfrm rot="16200000" flipH="1" flipV="1">
                <a:off x="4977400"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sp>
            <p:nvSpPr>
              <p:cNvPr id="42" name="Freeform: Shape 41">
                <a:extLst>
                  <a:ext uri="{FF2B5EF4-FFF2-40B4-BE49-F238E27FC236}">
                    <a16:creationId xmlns:a16="http://schemas.microsoft.com/office/drawing/2014/main" id="{64E9F509-6627-4770-8A74-970F83C54B15}"/>
                  </a:ext>
                </a:extLst>
              </p:cNvPr>
              <p:cNvSpPr/>
              <p:nvPr/>
            </p:nvSpPr>
            <p:spPr>
              <a:xfrm rot="5400000" flipV="1">
                <a:off x="4432859" y="3200647"/>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grpSp>
        <p:grpSp>
          <p:nvGrpSpPr>
            <p:cNvPr id="34" name="Group 33">
              <a:extLst>
                <a:ext uri="{FF2B5EF4-FFF2-40B4-BE49-F238E27FC236}">
                  <a16:creationId xmlns:a16="http://schemas.microsoft.com/office/drawing/2014/main" id="{5C187A2A-8F72-40F1-B320-D3B624B54859}"/>
                </a:ext>
              </a:extLst>
            </p:cNvPr>
            <p:cNvGrpSpPr/>
            <p:nvPr/>
          </p:nvGrpSpPr>
          <p:grpSpPr>
            <a:xfrm>
              <a:off x="5679979" y="2915338"/>
              <a:ext cx="1080000" cy="1080000"/>
              <a:chOff x="4497894" y="2998323"/>
              <a:chExt cx="1080000" cy="1080000"/>
            </a:xfrm>
          </p:grpSpPr>
          <p:grpSp>
            <p:nvGrpSpPr>
              <p:cNvPr id="35" name="Group 34">
                <a:extLst>
                  <a:ext uri="{FF2B5EF4-FFF2-40B4-BE49-F238E27FC236}">
                    <a16:creationId xmlns:a16="http://schemas.microsoft.com/office/drawing/2014/main" id="{038DCBEB-9435-4A10-828C-CBFA74A08708}"/>
                  </a:ext>
                </a:extLst>
              </p:cNvPr>
              <p:cNvGrpSpPr/>
              <p:nvPr/>
            </p:nvGrpSpPr>
            <p:grpSpPr>
              <a:xfrm rot="13500000">
                <a:off x="4805524" y="2998323"/>
                <a:ext cx="464739" cy="1080000"/>
                <a:chOff x="4511184" y="2470620"/>
                <a:chExt cx="464739" cy="1080000"/>
              </a:xfrm>
            </p:grpSpPr>
            <p:sp>
              <p:nvSpPr>
                <p:cNvPr id="39" name="Freeform: Shape 38">
                  <a:extLst>
                    <a:ext uri="{FF2B5EF4-FFF2-40B4-BE49-F238E27FC236}">
                      <a16:creationId xmlns:a16="http://schemas.microsoft.com/office/drawing/2014/main" id="{A8CE8E01-DABF-4783-A397-EDB1A91E2950}"/>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40" name="Straight Connector 39">
                  <a:extLst>
                    <a:ext uri="{FF2B5EF4-FFF2-40B4-BE49-F238E27FC236}">
                      <a16:creationId xmlns:a16="http://schemas.microsoft.com/office/drawing/2014/main" id="{6401896A-2EF5-4843-9DC5-ECC0D6F6A7F2}"/>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nvGrpSpPr>
              <p:cNvPr id="36" name="Group 35">
                <a:extLst>
                  <a:ext uri="{FF2B5EF4-FFF2-40B4-BE49-F238E27FC236}">
                    <a16:creationId xmlns:a16="http://schemas.microsoft.com/office/drawing/2014/main" id="{FB7C02DC-3E0A-45D2-859A-86EB5A3CF979}"/>
                  </a:ext>
                </a:extLst>
              </p:cNvPr>
              <p:cNvGrpSpPr/>
              <p:nvPr/>
            </p:nvGrpSpPr>
            <p:grpSpPr>
              <a:xfrm rot="8100000" flipH="1">
                <a:off x="4542572" y="2998323"/>
                <a:ext cx="464739" cy="1080000"/>
                <a:chOff x="4511184" y="2470620"/>
                <a:chExt cx="464739" cy="1080000"/>
              </a:xfrm>
            </p:grpSpPr>
            <p:sp>
              <p:nvSpPr>
                <p:cNvPr id="37" name="Freeform: Shape 36">
                  <a:extLst>
                    <a:ext uri="{FF2B5EF4-FFF2-40B4-BE49-F238E27FC236}">
                      <a16:creationId xmlns:a16="http://schemas.microsoft.com/office/drawing/2014/main" id="{C5170D8C-ECD3-41D1-83F4-8C2A4AEC277D}"/>
                    </a:ext>
                  </a:extLst>
                </p:cNvPr>
                <p:cNvSpPr/>
                <p:nvPr/>
              </p:nvSpPr>
              <p:spPr>
                <a:xfrm rot="2700000" flipH="1" flipV="1">
                  <a:off x="4511184" y="2990814"/>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venir Next LT Pro Light"/>
                    <a:ea typeface="+mn-ea"/>
                    <a:cs typeface="+mn-cs"/>
                  </a:endParaRPr>
                </a:p>
              </p:txBody>
            </p:sp>
            <p:cxnSp>
              <p:nvCxnSpPr>
                <p:cNvPr id="38" name="Straight Connector 37">
                  <a:extLst>
                    <a:ext uri="{FF2B5EF4-FFF2-40B4-BE49-F238E27FC236}">
                      <a16:creationId xmlns:a16="http://schemas.microsoft.com/office/drawing/2014/main" id="{BADB4C03-0F86-4580-B0C9-48DD4B3B67FF}"/>
                    </a:ext>
                  </a:extLst>
                </p:cNvPr>
                <p:cNvCxnSpPr>
                  <a:cxnSpLocks/>
                </p:cNvCxnSpPr>
                <p:nvPr/>
              </p:nvCxnSpPr>
              <p:spPr>
                <a:xfrm flipV="1">
                  <a:off x="4742369" y="2470620"/>
                  <a:ext cx="0" cy="108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spTree>
    <p:extLst>
      <p:ext uri="{BB962C8B-B14F-4D97-AF65-F5344CB8AC3E}">
        <p14:creationId xmlns:p14="http://schemas.microsoft.com/office/powerpoint/2010/main" val="1253042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EA217A-A229-4751-8D09-0CAD914F6286}"/>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1A9DEA33-60C3-4B28-B3EF-E93D6D46A30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7D3B28-C66B-4279-AB67-2BC1D01239A4}"/>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8928FF39-A0DA-4F77-9297-B83C86B575D9}"/>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69D7D65A-9D4E-42F6-A8BF-1EEAFB180710}"/>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546670924"/>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3017BB-B242-4CC6-887C-83E08CE2D54A}"/>
              </a:ext>
            </a:extLst>
          </p:cNvPr>
          <p:cNvSpPr>
            <a:spLocks noGrp="1"/>
          </p:cNvSpPr>
          <p:nvPr>
            <p:ph type="title"/>
          </p:nvPr>
        </p:nvSpPr>
        <p:spPr>
          <a:xfrm>
            <a:off x="1079500" y="2252663"/>
            <a:ext cx="4457700" cy="2349500"/>
          </a:xfrm>
        </p:spPr>
        <p:txBody>
          <a:bodyPr anchor="ctr" anchorCtr="0">
            <a:normAutofit/>
          </a:bodyPr>
          <a:lstStyle>
            <a:lvl1pPr algn="ctr">
              <a:defRPr sz="28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26695823-EA83-493F-8FEC-C72B5B9CF2FD}"/>
              </a:ext>
            </a:extLst>
          </p:cNvPr>
          <p:cNvSpPr>
            <a:spLocks noGrp="1"/>
          </p:cNvSpPr>
          <p:nvPr>
            <p:ph type="body" idx="1"/>
          </p:nvPr>
        </p:nvSpPr>
        <p:spPr>
          <a:xfrm>
            <a:off x="6654800" y="2252664"/>
            <a:ext cx="4451348" cy="2349500"/>
          </a:xfrm>
        </p:spPr>
        <p:txBody>
          <a:bodyPr anchor="ctr" anchorCtr="0"/>
          <a:lstStyle>
            <a:lvl1pPr marL="0" indent="0">
              <a:buNone/>
              <a:defRPr sz="2400" i="1">
                <a:solidFill>
                  <a:schemeClr val="tx1">
                    <a:alpha val="7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1E08E54-36BB-4AB4-BE1F-5FA8207BEAF8}"/>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5" name="Footer Placeholder 4">
            <a:extLst>
              <a:ext uri="{FF2B5EF4-FFF2-40B4-BE49-F238E27FC236}">
                <a16:creationId xmlns:a16="http://schemas.microsoft.com/office/drawing/2014/main" id="{C0453A6A-C55A-40A1-A3BB-DB417047F547}"/>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6" name="Slide Number Placeholder 5">
            <a:extLst>
              <a:ext uri="{FF2B5EF4-FFF2-40B4-BE49-F238E27FC236}">
                <a16:creationId xmlns:a16="http://schemas.microsoft.com/office/drawing/2014/main" id="{96D6E656-7AC0-4BD3-AFE5-4B5122E2F2D8}"/>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grpSp>
        <p:nvGrpSpPr>
          <p:cNvPr id="20" name="Group 19">
            <a:extLst>
              <a:ext uri="{FF2B5EF4-FFF2-40B4-BE49-F238E27FC236}">
                <a16:creationId xmlns:a16="http://schemas.microsoft.com/office/drawing/2014/main" id="{E9ABE19D-0B51-4388-93D1-0CD6B767115D}"/>
              </a:ext>
            </a:extLst>
          </p:cNvPr>
          <p:cNvGrpSpPr/>
          <p:nvPr/>
        </p:nvGrpSpPr>
        <p:grpSpPr>
          <a:xfrm>
            <a:off x="999771" y="932104"/>
            <a:ext cx="913428" cy="1032464"/>
            <a:chOff x="999771" y="932104"/>
            <a:chExt cx="913428" cy="1032464"/>
          </a:xfrm>
        </p:grpSpPr>
        <p:grpSp>
          <p:nvGrpSpPr>
            <p:cNvPr id="21" name="Group 20">
              <a:extLst>
                <a:ext uri="{FF2B5EF4-FFF2-40B4-BE49-F238E27FC236}">
                  <a16:creationId xmlns:a16="http://schemas.microsoft.com/office/drawing/2014/main" id="{46226ED6-7133-4222-9552-0EA4B1B3C9FB}"/>
                </a:ext>
              </a:extLst>
            </p:cNvPr>
            <p:cNvGrpSpPr/>
            <p:nvPr/>
          </p:nvGrpSpPr>
          <p:grpSpPr>
            <a:xfrm rot="8100000" flipV="1">
              <a:off x="1047457" y="1290386"/>
              <a:ext cx="865742" cy="628383"/>
              <a:chOff x="558167" y="958515"/>
              <a:chExt cx="865742" cy="628383"/>
            </a:xfrm>
            <a:solidFill>
              <a:schemeClr val="accent3"/>
            </a:solidFill>
          </p:grpSpPr>
          <p:sp>
            <p:nvSpPr>
              <p:cNvPr id="28" name="Freeform: Shape 27">
                <a:extLst>
                  <a:ext uri="{FF2B5EF4-FFF2-40B4-BE49-F238E27FC236}">
                    <a16:creationId xmlns:a16="http://schemas.microsoft.com/office/drawing/2014/main" id="{BE810E40-D42F-4034-93BA-54446465D20B}"/>
                  </a:ext>
                </a:extLst>
              </p:cNvPr>
              <p:cNvSpPr/>
              <p:nvPr/>
            </p:nvSpPr>
            <p:spPr>
              <a:xfrm rot="8100000" flipH="1">
                <a:off x="558167" y="1122160"/>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9" name="Freeform: Shape 28">
                <a:extLst>
                  <a:ext uri="{FF2B5EF4-FFF2-40B4-BE49-F238E27FC236}">
                    <a16:creationId xmlns:a16="http://schemas.microsoft.com/office/drawing/2014/main" id="{60F6BFC2-CA89-42B8-8A5A-E9F26BA87FBB}"/>
                  </a:ext>
                </a:extLst>
              </p:cNvPr>
              <p:cNvSpPr/>
              <p:nvPr/>
            </p:nvSpPr>
            <p:spPr>
              <a:xfrm rot="5400000" flipH="1">
                <a:off x="959170" y="95851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grpSp>
        <p:grpSp>
          <p:nvGrpSpPr>
            <p:cNvPr id="22" name="Group 21">
              <a:extLst>
                <a:ext uri="{FF2B5EF4-FFF2-40B4-BE49-F238E27FC236}">
                  <a16:creationId xmlns:a16="http://schemas.microsoft.com/office/drawing/2014/main" id="{1CA36485-DC1D-48C9-91B2-425DBC66D471}"/>
                </a:ext>
              </a:extLst>
            </p:cNvPr>
            <p:cNvGrpSpPr/>
            <p:nvPr/>
          </p:nvGrpSpPr>
          <p:grpSpPr>
            <a:xfrm rot="10800000" flipH="1" flipV="1">
              <a:off x="999771" y="932104"/>
              <a:ext cx="864005" cy="1032464"/>
              <a:chOff x="2207971" y="2384401"/>
              <a:chExt cx="864005" cy="1032464"/>
            </a:xfrm>
          </p:grpSpPr>
          <p:sp>
            <p:nvSpPr>
              <p:cNvPr id="23" name="Freeform: Shape 22">
                <a:extLst>
                  <a:ext uri="{FF2B5EF4-FFF2-40B4-BE49-F238E27FC236}">
                    <a16:creationId xmlns:a16="http://schemas.microsoft.com/office/drawing/2014/main" id="{0ACF276E-196C-4923-B7D1-48A8E6A1669C}"/>
                  </a:ext>
                </a:extLst>
              </p:cNvPr>
              <p:cNvSpPr/>
              <p:nvPr/>
            </p:nvSpPr>
            <p:spPr>
              <a:xfrm rot="13500000">
                <a:off x="2207971" y="2856305"/>
                <a:ext cx="464739" cy="464739"/>
              </a:xfrm>
              <a:custGeom>
                <a:avLst/>
                <a:gdLst>
                  <a:gd name="connsiteX0" fmla="*/ 464132 w 464739"/>
                  <a:gd name="connsiteY0" fmla="*/ 463881 h 464739"/>
                  <a:gd name="connsiteX1" fmla="*/ 463891 w 464739"/>
                  <a:gd name="connsiteY1" fmla="*/ 463892 h 464739"/>
                  <a:gd name="connsiteX2" fmla="*/ 463880 w 464739"/>
                  <a:gd name="connsiteY2" fmla="*/ 464132 h 464739"/>
                  <a:gd name="connsiteX3" fmla="*/ 463651 w 464739"/>
                  <a:gd name="connsiteY3" fmla="*/ 463904 h 464739"/>
                  <a:gd name="connsiteX4" fmla="*/ 446142 w 464739"/>
                  <a:gd name="connsiteY4" fmla="*/ 464739 h 464739"/>
                  <a:gd name="connsiteX5" fmla="*/ 130673 w 464739"/>
                  <a:gd name="connsiteY5" fmla="*/ 334067 h 464739"/>
                  <a:gd name="connsiteX6" fmla="*/ 0 w 464739"/>
                  <a:gd name="connsiteY6" fmla="*/ 18597 h 464739"/>
                  <a:gd name="connsiteX7" fmla="*/ 836 w 464739"/>
                  <a:gd name="connsiteY7" fmla="*/ 1089 h 464739"/>
                  <a:gd name="connsiteX8" fmla="*/ 607 w 464739"/>
                  <a:gd name="connsiteY8" fmla="*/ 859 h 464739"/>
                  <a:gd name="connsiteX9" fmla="*/ 848 w 464739"/>
                  <a:gd name="connsiteY9" fmla="*/ 848 h 464739"/>
                  <a:gd name="connsiteX10" fmla="*/ 859 w 464739"/>
                  <a:gd name="connsiteY10" fmla="*/ 607 h 464739"/>
                  <a:gd name="connsiteX11" fmla="*/ 1089 w 464739"/>
                  <a:gd name="connsiteY11" fmla="*/ 836 h 464739"/>
                  <a:gd name="connsiteX12" fmla="*/ 18597 w 464739"/>
                  <a:gd name="connsiteY12" fmla="*/ 0 h 464739"/>
                  <a:gd name="connsiteX13" fmla="*/ 334067 w 464739"/>
                  <a:gd name="connsiteY13" fmla="*/ 130672 h 464739"/>
                  <a:gd name="connsiteX14" fmla="*/ 464739 w 464739"/>
                  <a:gd name="connsiteY14" fmla="*/ 446142 h 464739"/>
                  <a:gd name="connsiteX15" fmla="*/ 463903 w 464739"/>
                  <a:gd name="connsiteY15" fmla="*/ 463652 h 46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9" h="464739">
                    <a:moveTo>
                      <a:pt x="464132" y="463881"/>
                    </a:moveTo>
                    <a:lnTo>
                      <a:pt x="463891" y="463892"/>
                    </a:lnTo>
                    <a:lnTo>
                      <a:pt x="463880" y="464132"/>
                    </a:lnTo>
                    <a:lnTo>
                      <a:pt x="463651" y="463904"/>
                    </a:lnTo>
                    <a:lnTo>
                      <a:pt x="446142" y="464739"/>
                    </a:lnTo>
                    <a:cubicBezTo>
                      <a:pt x="331965" y="464739"/>
                      <a:pt x="217787" y="421182"/>
                      <a:pt x="130673" y="334067"/>
                    </a:cubicBezTo>
                    <a:cubicBezTo>
                      <a:pt x="43558" y="246953"/>
                      <a:pt x="1" y="132775"/>
                      <a:pt x="0" y="18597"/>
                    </a:cubicBezTo>
                    <a:lnTo>
                      <a:pt x="836" y="1089"/>
                    </a:lnTo>
                    <a:lnTo>
                      <a:pt x="607" y="859"/>
                    </a:lnTo>
                    <a:lnTo>
                      <a:pt x="848" y="848"/>
                    </a:lnTo>
                    <a:lnTo>
                      <a:pt x="859" y="607"/>
                    </a:lnTo>
                    <a:lnTo>
                      <a:pt x="1089" y="836"/>
                    </a:lnTo>
                    <a:lnTo>
                      <a:pt x="18597" y="0"/>
                    </a:lnTo>
                    <a:cubicBezTo>
                      <a:pt x="132775" y="0"/>
                      <a:pt x="246952" y="43557"/>
                      <a:pt x="334067" y="130672"/>
                    </a:cubicBezTo>
                    <a:cubicBezTo>
                      <a:pt x="421182" y="217787"/>
                      <a:pt x="464739" y="331964"/>
                      <a:pt x="464739" y="446142"/>
                    </a:cubicBezTo>
                    <a:lnTo>
                      <a:pt x="463903" y="463652"/>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24" name="Freeform: Shape 23">
                <a:extLst>
                  <a:ext uri="{FF2B5EF4-FFF2-40B4-BE49-F238E27FC236}">
                    <a16:creationId xmlns:a16="http://schemas.microsoft.com/office/drawing/2014/main" id="{FFE3686C-DFF6-4995-81B8-FA38F5BB0401}"/>
                  </a:ext>
                </a:extLst>
              </p:cNvPr>
              <p:cNvSpPr/>
              <p:nvPr/>
            </p:nvSpPr>
            <p:spPr>
              <a:xfrm rot="10800000">
                <a:off x="2607238" y="2688467"/>
                <a:ext cx="464738" cy="464738"/>
              </a:xfrm>
              <a:custGeom>
                <a:avLst/>
                <a:gdLst>
                  <a:gd name="connsiteX0" fmla="*/ 446142 w 464738"/>
                  <a:gd name="connsiteY0" fmla="*/ 464738 h 464738"/>
                  <a:gd name="connsiteX1" fmla="*/ 130673 w 464738"/>
                  <a:gd name="connsiteY1" fmla="*/ 334066 h 464738"/>
                  <a:gd name="connsiteX2" fmla="*/ 0 w 464738"/>
                  <a:gd name="connsiteY2" fmla="*/ 18596 h 464738"/>
                  <a:gd name="connsiteX3" fmla="*/ 836 w 464738"/>
                  <a:gd name="connsiteY3" fmla="*/ 1089 h 464738"/>
                  <a:gd name="connsiteX4" fmla="*/ 606 w 464738"/>
                  <a:gd name="connsiteY4" fmla="*/ 859 h 464738"/>
                  <a:gd name="connsiteX5" fmla="*/ 848 w 464738"/>
                  <a:gd name="connsiteY5" fmla="*/ 848 h 464738"/>
                  <a:gd name="connsiteX6" fmla="*/ 859 w 464738"/>
                  <a:gd name="connsiteY6" fmla="*/ 606 h 464738"/>
                  <a:gd name="connsiteX7" fmla="*/ 1089 w 464738"/>
                  <a:gd name="connsiteY7" fmla="*/ 836 h 464738"/>
                  <a:gd name="connsiteX8" fmla="*/ 18596 w 464738"/>
                  <a:gd name="connsiteY8" fmla="*/ 0 h 464738"/>
                  <a:gd name="connsiteX9" fmla="*/ 334066 w 464738"/>
                  <a:gd name="connsiteY9" fmla="*/ 130672 h 464738"/>
                  <a:gd name="connsiteX10" fmla="*/ 464738 w 464738"/>
                  <a:gd name="connsiteY10" fmla="*/ 446142 h 464738"/>
                  <a:gd name="connsiteX11" fmla="*/ 463902 w 464738"/>
                  <a:gd name="connsiteY11" fmla="*/ 463650 h 464738"/>
                  <a:gd name="connsiteX12" fmla="*/ 464132 w 464738"/>
                  <a:gd name="connsiteY12" fmla="*/ 463880 h 464738"/>
                  <a:gd name="connsiteX13" fmla="*/ 463891 w 464738"/>
                  <a:gd name="connsiteY13" fmla="*/ 463892 h 464738"/>
                  <a:gd name="connsiteX14" fmla="*/ 463879 w 464738"/>
                  <a:gd name="connsiteY14" fmla="*/ 464132 h 464738"/>
                  <a:gd name="connsiteX15" fmla="*/ 463650 w 464738"/>
                  <a:gd name="connsiteY15" fmla="*/ 463903 h 4647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Lst>
                <a:rect l="l" t="t" r="r" b="b"/>
                <a:pathLst>
                  <a:path w="464738" h="464738">
                    <a:moveTo>
                      <a:pt x="446142" y="464738"/>
                    </a:moveTo>
                    <a:cubicBezTo>
                      <a:pt x="331965" y="464738"/>
                      <a:pt x="217787" y="421181"/>
                      <a:pt x="130673" y="334066"/>
                    </a:cubicBezTo>
                    <a:cubicBezTo>
                      <a:pt x="43558" y="246952"/>
                      <a:pt x="1" y="132774"/>
                      <a:pt x="0" y="18596"/>
                    </a:cubicBezTo>
                    <a:lnTo>
                      <a:pt x="836" y="1089"/>
                    </a:lnTo>
                    <a:lnTo>
                      <a:pt x="606" y="859"/>
                    </a:lnTo>
                    <a:lnTo>
                      <a:pt x="848" y="848"/>
                    </a:lnTo>
                    <a:lnTo>
                      <a:pt x="859" y="606"/>
                    </a:lnTo>
                    <a:lnTo>
                      <a:pt x="1089" y="836"/>
                    </a:lnTo>
                    <a:lnTo>
                      <a:pt x="18596" y="0"/>
                    </a:lnTo>
                    <a:cubicBezTo>
                      <a:pt x="132774" y="0"/>
                      <a:pt x="246951" y="43557"/>
                      <a:pt x="334066" y="130672"/>
                    </a:cubicBezTo>
                    <a:cubicBezTo>
                      <a:pt x="421181" y="217787"/>
                      <a:pt x="464738" y="331964"/>
                      <a:pt x="464738" y="446142"/>
                    </a:cubicBezTo>
                    <a:lnTo>
                      <a:pt x="463902" y="463650"/>
                    </a:lnTo>
                    <a:lnTo>
                      <a:pt x="464132" y="463880"/>
                    </a:lnTo>
                    <a:lnTo>
                      <a:pt x="463891" y="463892"/>
                    </a:lnTo>
                    <a:lnTo>
                      <a:pt x="463879" y="464132"/>
                    </a:lnTo>
                    <a:lnTo>
                      <a:pt x="463650" y="463903"/>
                    </a:lnTo>
                    <a:close/>
                  </a:path>
                </a:pathLst>
              </a:cu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nvGrpSpPr>
              <p:cNvPr id="25" name="Group 24">
                <a:extLst>
                  <a:ext uri="{FF2B5EF4-FFF2-40B4-BE49-F238E27FC236}">
                    <a16:creationId xmlns:a16="http://schemas.microsoft.com/office/drawing/2014/main" id="{9DCBF653-CCB9-47B2-9DD9-68847A45D82D}"/>
                  </a:ext>
                </a:extLst>
              </p:cNvPr>
              <p:cNvGrpSpPr/>
              <p:nvPr/>
            </p:nvGrpSpPr>
            <p:grpSpPr>
              <a:xfrm>
                <a:off x="2440769" y="2384401"/>
                <a:ext cx="313009" cy="1032464"/>
                <a:chOff x="2440769" y="2384401"/>
                <a:chExt cx="313009" cy="1032464"/>
              </a:xfrm>
            </p:grpSpPr>
            <p:cxnSp>
              <p:nvCxnSpPr>
                <p:cNvPr id="26" name="Straight Connector 25">
                  <a:extLst>
                    <a:ext uri="{FF2B5EF4-FFF2-40B4-BE49-F238E27FC236}">
                      <a16:creationId xmlns:a16="http://schemas.microsoft.com/office/drawing/2014/main" id="{7F081A1F-C7C9-4907-AAED-B4E9B64973FB}"/>
                    </a:ext>
                  </a:extLst>
                </p:cNvPr>
                <p:cNvCxnSpPr>
                  <a:cxnSpLocks/>
                </p:cNvCxnSpPr>
                <p:nvPr/>
              </p:nvCxnSpPr>
              <p:spPr>
                <a:xfrm rot="10800000" flipH="1">
                  <a:off x="2440769" y="2516865"/>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34F8F89A-0719-4D9A-8379-9EEBD7201052}"/>
                    </a:ext>
                  </a:extLst>
                </p:cNvPr>
                <p:cNvCxnSpPr>
                  <a:cxnSpLocks/>
                </p:cNvCxnSpPr>
                <p:nvPr/>
              </p:nvCxnSpPr>
              <p:spPr>
                <a:xfrm rot="8100000" flipH="1">
                  <a:off x="2753778" y="2384401"/>
                  <a:ext cx="0" cy="90000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pSp>
        </p:grpSp>
      </p:grpSp>
      <p:grpSp>
        <p:nvGrpSpPr>
          <p:cNvPr id="30" name="Group 29">
            <a:extLst>
              <a:ext uri="{FF2B5EF4-FFF2-40B4-BE49-F238E27FC236}">
                <a16:creationId xmlns:a16="http://schemas.microsoft.com/office/drawing/2014/main" id="{E7AA5779-FF0F-4ACF-A56C-710A4CDEC8A3}"/>
              </a:ext>
            </a:extLst>
          </p:cNvPr>
          <p:cNvGrpSpPr/>
          <p:nvPr/>
        </p:nvGrpSpPr>
        <p:grpSpPr>
          <a:xfrm>
            <a:off x="1437136" y="649304"/>
            <a:ext cx="388541" cy="388541"/>
            <a:chOff x="5752675" y="5440856"/>
            <a:chExt cx="388541" cy="388541"/>
          </a:xfrm>
        </p:grpSpPr>
        <p:sp>
          <p:nvSpPr>
            <p:cNvPr id="31" name="Oval 30">
              <a:extLst>
                <a:ext uri="{FF2B5EF4-FFF2-40B4-BE49-F238E27FC236}">
                  <a16:creationId xmlns:a16="http://schemas.microsoft.com/office/drawing/2014/main" id="{5F0ADB13-4626-4F84-B513-0B58E65C248E}"/>
                </a:ext>
              </a:extLst>
            </p:cNvPr>
            <p:cNvSpPr/>
            <p:nvPr/>
          </p:nvSpPr>
          <p:spPr>
            <a:xfrm rot="10800000">
              <a:off x="5800801" y="5488982"/>
              <a:ext cx="340415" cy="340415"/>
            </a:xfrm>
            <a:prstGeom prst="ellipse">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
          <p:nvSpPr>
            <p:cNvPr id="32" name="Oval 31">
              <a:extLst>
                <a:ext uri="{FF2B5EF4-FFF2-40B4-BE49-F238E27FC236}">
                  <a16:creationId xmlns:a16="http://schemas.microsoft.com/office/drawing/2014/main" id="{AF46BC46-AD78-4932-95BA-D3009154CA7A}"/>
                </a:ext>
              </a:extLst>
            </p:cNvPr>
            <p:cNvSpPr/>
            <p:nvPr/>
          </p:nvSpPr>
          <p:spPr>
            <a:xfrm>
              <a:off x="5752675" y="5440856"/>
              <a:ext cx="340415" cy="340415"/>
            </a:xfrm>
            <a:prstGeom prst="ellipse">
              <a:avLst/>
            </a:prstGeom>
            <a:no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grpSp>
      <p:cxnSp>
        <p:nvCxnSpPr>
          <p:cNvPr id="33" name="Straight Connector 32">
            <a:extLst>
              <a:ext uri="{FF2B5EF4-FFF2-40B4-BE49-F238E27FC236}">
                <a16:creationId xmlns:a16="http://schemas.microsoft.com/office/drawing/2014/main" id="{D38118F0-6EA8-4901-9161-9101C6DDD97E}"/>
              </a:ext>
            </a:extLst>
          </p:cNvPr>
          <p:cNvCxnSpPr>
            <a:cxnSpLocks/>
          </p:cNvCxnSpPr>
          <p:nvPr/>
        </p:nvCxnSpPr>
        <p:spPr>
          <a:xfrm rot="16200000" flipH="1">
            <a:off x="5826000" y="3429001"/>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3087751"/>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013D-A80D-4455-B886-0C3448294C02}"/>
              </a:ext>
            </a:extLst>
          </p:cNvPr>
          <p:cNvSpPr>
            <a:spLocks noGrp="1"/>
          </p:cNvSpPr>
          <p:nvPr>
            <p:ph type="title"/>
          </p:nvPr>
        </p:nvSpPr>
        <p:spPr/>
        <p:txBody>
          <a:bodyPr/>
          <a:lstStyle>
            <a:lvl1pPr algn="l">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4A99D3AB-20B9-4D90-8106-506F443682C8}"/>
              </a:ext>
            </a:extLst>
          </p:cNvPr>
          <p:cNvSpPr>
            <a:spLocks noGrp="1"/>
          </p:cNvSpPr>
          <p:nvPr>
            <p:ph sz="half" idx="1"/>
          </p:nvPr>
        </p:nvSpPr>
        <p:spPr>
          <a:xfrm>
            <a:off x="108585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a:extLst>
              <a:ext uri="{FF2B5EF4-FFF2-40B4-BE49-F238E27FC236}">
                <a16:creationId xmlns:a16="http://schemas.microsoft.com/office/drawing/2014/main" id="{85F9DF39-257F-4C10-A7B4-1AA1C66F28E9}"/>
              </a:ext>
            </a:extLst>
          </p:cNvPr>
          <p:cNvSpPr>
            <a:spLocks noGrp="1"/>
          </p:cNvSpPr>
          <p:nvPr>
            <p:ph sz="half" idx="2"/>
          </p:nvPr>
        </p:nvSpPr>
        <p:spPr>
          <a:xfrm>
            <a:off x="6366000" y="1790700"/>
            <a:ext cx="4740150" cy="39782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E0E57E5E-B324-4633-AB65-4A53498B9FA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5B42A16D-8423-4C91-B839-F95380250FA3}"/>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063AD46B-C875-4F91-8991-4A4E5D768D92}"/>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62928027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5170C3-74D3-4445-A879-4F7CF42ED29A}"/>
              </a:ext>
            </a:extLst>
          </p:cNvPr>
          <p:cNvSpPr>
            <a:spLocks noGrp="1"/>
          </p:cNvSpPr>
          <p:nvPr>
            <p:ph type="title"/>
          </p:nvPr>
        </p:nvSpPr>
        <p:spPr>
          <a:xfrm>
            <a:off x="1079500" y="1011238"/>
            <a:ext cx="10026650" cy="655637"/>
          </a:xfrm>
        </p:spPr>
        <p:txBody>
          <a:bodyPr>
            <a:normAutofit/>
          </a:bodyPr>
          <a:lstStyle>
            <a:lvl1pPr algn="l">
              <a:defRPr/>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2B64494-3C1C-49FE-ADB2-6F41CEEA82EF}"/>
              </a:ext>
            </a:extLst>
          </p:cNvPr>
          <p:cNvSpPr>
            <a:spLocks noGrp="1"/>
          </p:cNvSpPr>
          <p:nvPr>
            <p:ph type="body" idx="1"/>
          </p:nvPr>
        </p:nvSpPr>
        <p:spPr>
          <a:xfrm>
            <a:off x="107950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8EE19A6-8340-43A4-9B30-A27DEB9E2BF1}"/>
              </a:ext>
            </a:extLst>
          </p:cNvPr>
          <p:cNvSpPr>
            <a:spLocks noGrp="1"/>
          </p:cNvSpPr>
          <p:nvPr>
            <p:ph sz="half" idx="2"/>
          </p:nvPr>
        </p:nvSpPr>
        <p:spPr>
          <a:xfrm>
            <a:off x="1079500" y="2525561"/>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a:extLst>
              <a:ext uri="{FF2B5EF4-FFF2-40B4-BE49-F238E27FC236}">
                <a16:creationId xmlns:a16="http://schemas.microsoft.com/office/drawing/2014/main" id="{7B9D4B31-0090-483A-BF84-CEA2B22D51D5}"/>
              </a:ext>
            </a:extLst>
          </p:cNvPr>
          <p:cNvSpPr>
            <a:spLocks noGrp="1"/>
          </p:cNvSpPr>
          <p:nvPr>
            <p:ph type="body" sz="quarter" idx="3"/>
          </p:nvPr>
        </p:nvSpPr>
        <p:spPr>
          <a:xfrm>
            <a:off x="6364950" y="1854200"/>
            <a:ext cx="4741200" cy="553998"/>
          </a:xfrm>
        </p:spPr>
        <p:txBody>
          <a:bodyPr anchor="t" anchorCtr="0">
            <a:normAutofit/>
          </a:bodyPr>
          <a:lstStyle>
            <a:lvl1pPr marL="0" indent="0">
              <a:lnSpc>
                <a:spcPct val="100000"/>
              </a:lnSpc>
              <a:buNone/>
              <a:defRPr sz="1800" b="0" cap="all" spc="300" baseline="0">
                <a:solidFill>
                  <a:schemeClr val="tx1">
                    <a:alpha val="8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08DB9E9-0BD8-4F85-9342-5C5BA0D35CEA}"/>
              </a:ext>
            </a:extLst>
          </p:cNvPr>
          <p:cNvSpPr>
            <a:spLocks noGrp="1"/>
          </p:cNvSpPr>
          <p:nvPr>
            <p:ph sz="quarter" idx="4"/>
          </p:nvPr>
        </p:nvSpPr>
        <p:spPr>
          <a:xfrm>
            <a:off x="6364950" y="2525560"/>
            <a:ext cx="4741200" cy="324341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52AE3D3E-6168-45C3-BAB4-04FFFB98354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8" name="Footer Placeholder 7">
            <a:extLst>
              <a:ext uri="{FF2B5EF4-FFF2-40B4-BE49-F238E27FC236}">
                <a16:creationId xmlns:a16="http://schemas.microsoft.com/office/drawing/2014/main" id="{DA8F8D02-7CCF-4321-847A-CD553E52A342}"/>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9" name="Slide Number Placeholder 8">
            <a:extLst>
              <a:ext uri="{FF2B5EF4-FFF2-40B4-BE49-F238E27FC236}">
                <a16:creationId xmlns:a16="http://schemas.microsoft.com/office/drawing/2014/main" id="{9F966368-2A9A-4617-A2A9-E4E9ACD06381}"/>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798187321"/>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0855A-C7D7-455F-BD47-AB4221DD0240}"/>
              </a:ext>
            </a:extLst>
          </p:cNvPr>
          <p:cNvSpPr>
            <a:spLocks noGrp="1"/>
          </p:cNvSpPr>
          <p:nvPr>
            <p:ph type="title"/>
          </p:nvPr>
        </p:nvSpPr>
        <p:spPr>
          <a:xfrm>
            <a:off x="1079500" y="1079500"/>
            <a:ext cx="10026650" cy="4689475"/>
          </a:xfrm>
        </p:spPr>
        <p:txBody>
          <a:bodyPr anchor="ctr"/>
          <a:lstStyle>
            <a:lvl1pPr algn="ctr">
              <a:defRPr/>
            </a:lvl1pPr>
          </a:lstStyle>
          <a:p>
            <a:r>
              <a:rPr lang="en-US"/>
              <a:t>Click to edit Master title style</a:t>
            </a:r>
            <a:endParaRPr lang="en-US" dirty="0"/>
          </a:p>
        </p:txBody>
      </p:sp>
      <p:sp>
        <p:nvSpPr>
          <p:cNvPr id="3" name="Date Placeholder 2">
            <a:extLst>
              <a:ext uri="{FF2B5EF4-FFF2-40B4-BE49-F238E27FC236}">
                <a16:creationId xmlns:a16="http://schemas.microsoft.com/office/drawing/2014/main" id="{1629F6FD-C2F8-4688-B52A-ED76F48B8B4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4" name="Footer Placeholder 3">
            <a:extLst>
              <a:ext uri="{FF2B5EF4-FFF2-40B4-BE49-F238E27FC236}">
                <a16:creationId xmlns:a16="http://schemas.microsoft.com/office/drawing/2014/main" id="{AB358F0F-237C-4F8E-A5A7-48269F700B1D}"/>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5" name="Slide Number Placeholder 4">
            <a:extLst>
              <a:ext uri="{FF2B5EF4-FFF2-40B4-BE49-F238E27FC236}">
                <a16:creationId xmlns:a16="http://schemas.microsoft.com/office/drawing/2014/main" id="{68C3629E-70C3-44A4-A268-2194CD424AF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312726884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0232D4-EC56-49D3-B967-D972B5E5E2C1}"/>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3" name="Footer Placeholder 2">
            <a:extLst>
              <a:ext uri="{FF2B5EF4-FFF2-40B4-BE49-F238E27FC236}">
                <a16:creationId xmlns:a16="http://schemas.microsoft.com/office/drawing/2014/main" id="{0B2C3171-136A-405F-B1CF-C0DAFAA21E41}"/>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4" name="Slide Number Placeholder 3">
            <a:extLst>
              <a:ext uri="{FF2B5EF4-FFF2-40B4-BE49-F238E27FC236}">
                <a16:creationId xmlns:a16="http://schemas.microsoft.com/office/drawing/2014/main" id="{76523E7E-BA29-40D2-BE24-10E7F7050409}"/>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780126193"/>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3607EF-706F-47DD-B487-7C3E4EDE1945}"/>
              </a:ext>
            </a:extLst>
          </p:cNvPr>
          <p:cNvSpPr>
            <a:spLocks noGrp="1"/>
          </p:cNvSpPr>
          <p:nvPr>
            <p:ph type="title"/>
          </p:nvPr>
        </p:nvSpPr>
        <p:spPr>
          <a:xfrm>
            <a:off x="1071607" y="1011238"/>
            <a:ext cx="3906000" cy="1292400"/>
          </a:xfrm>
        </p:spPr>
        <p:txBody>
          <a:bodyPr anchor="t" anchorCtr="0">
            <a:normAutofit/>
          </a:bodyPr>
          <a:lstStyle>
            <a:lvl1pPr>
              <a:defRPr sz="28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08298442-7D9F-4D62-866B-FBA382F06C4C}"/>
              </a:ext>
            </a:extLst>
          </p:cNvPr>
          <p:cNvSpPr>
            <a:spLocks noGrp="1"/>
          </p:cNvSpPr>
          <p:nvPr>
            <p:ph idx="1"/>
          </p:nvPr>
        </p:nvSpPr>
        <p:spPr>
          <a:xfrm>
            <a:off x="5537200" y="955230"/>
            <a:ext cx="5583193" cy="4813745"/>
          </a:xfrm>
        </p:spPr>
        <p:txBody>
          <a:bodyPr/>
          <a:lstStyle>
            <a:lvl1pPr marL="0" indent="0">
              <a:lnSpc>
                <a:spcPct val="100000"/>
              </a:lnSpc>
              <a:buFontTx/>
              <a:buNone/>
              <a:defRPr sz="4800"/>
            </a:lvl1pPr>
            <a:lvl2pPr marL="0">
              <a:lnSpc>
                <a:spcPct val="100000"/>
              </a:lnSpc>
              <a:defRPr sz="4800"/>
            </a:lvl2pPr>
            <a:lvl3pPr marL="0" indent="0">
              <a:buNone/>
              <a:defRPr sz="2000"/>
            </a:lvl3pPr>
            <a:lvl4pPr marL="0">
              <a:defRPr sz="2000"/>
            </a:lvl4pPr>
            <a:lvl5pPr marL="360000">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267D1DB7-AC43-460E-B3C5-9F8B37D1B50A}"/>
              </a:ext>
            </a:extLst>
          </p:cNvPr>
          <p:cNvSpPr>
            <a:spLocks noGrp="1"/>
          </p:cNvSpPr>
          <p:nvPr>
            <p:ph type="body" sz="half" idx="2"/>
          </p:nvPr>
        </p:nvSpPr>
        <p:spPr>
          <a:xfrm>
            <a:off x="1079499" y="2664000"/>
            <a:ext cx="3905999" cy="3106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40C5DE9-6995-4F6E-AF64-6CE9A677971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388BC655-2B4D-48CA-90B9-740400332295}"/>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1314A7E0-1D83-4CE0-9FFE-3EEE2B3C27E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1143341281"/>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4F7F85-950A-4BED-AE31-5C85DE4FA488}"/>
              </a:ext>
            </a:extLst>
          </p:cNvPr>
          <p:cNvSpPr>
            <a:spLocks noGrp="1"/>
          </p:cNvSpPr>
          <p:nvPr>
            <p:ph type="title"/>
          </p:nvPr>
        </p:nvSpPr>
        <p:spPr>
          <a:xfrm>
            <a:off x="1079501" y="1011238"/>
            <a:ext cx="3905250" cy="1292662"/>
          </a:xfrm>
        </p:spPr>
        <p:txBody>
          <a:bodyPr anchor="t" anchorCtr="0">
            <a:normAutofit/>
          </a:bodyPr>
          <a:lstStyle>
            <a:lvl1pPr>
              <a:defRPr sz="28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6813A008-3741-4305-8A06-C0D8404A32BB}"/>
              </a:ext>
            </a:extLst>
          </p:cNvPr>
          <p:cNvSpPr>
            <a:spLocks noGrp="1"/>
          </p:cNvSpPr>
          <p:nvPr>
            <p:ph type="pic" idx="1"/>
          </p:nvPr>
        </p:nvSpPr>
        <p:spPr>
          <a:xfrm>
            <a:off x="5537200" y="531813"/>
            <a:ext cx="6113812" cy="5784849"/>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BF2ADC63-3365-4920-AF26-600F4D2EA579}"/>
              </a:ext>
            </a:extLst>
          </p:cNvPr>
          <p:cNvSpPr>
            <a:spLocks noGrp="1"/>
          </p:cNvSpPr>
          <p:nvPr>
            <p:ph type="body" sz="half" idx="2"/>
          </p:nvPr>
        </p:nvSpPr>
        <p:spPr>
          <a:xfrm>
            <a:off x="1079500" y="2663825"/>
            <a:ext cx="3905250" cy="310515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AC161BE-EF8B-4F4D-8197-61442EBC46BD}"/>
              </a:ext>
            </a:extLst>
          </p:cNvPr>
          <p:cNvSpPr>
            <a:spLocks noGrp="1"/>
          </p:cNvSpPr>
          <p:nvPr>
            <p:ph type="dt" sz="half" idx="10"/>
          </p:nvPr>
        </p:nvSpPr>
        <p:spPr>
          <a:xfrm>
            <a:off x="541338" y="6401999"/>
            <a:ext cx="2206625" cy="369332"/>
          </a:xfrm>
          <a:prstGeom prst="rect">
            <a:avLst/>
          </a:prstGeom>
        </p:spPr>
        <p:txBody>
          <a:bodyPr/>
          <a:lstStyle/>
          <a:p>
            <a:r>
              <a:rPr lang="en-US"/>
              <a:t>20XX</a:t>
            </a:r>
            <a:endParaRPr lang="en-US" dirty="0"/>
          </a:p>
        </p:txBody>
      </p:sp>
      <p:sp>
        <p:nvSpPr>
          <p:cNvPr id="6" name="Footer Placeholder 5">
            <a:extLst>
              <a:ext uri="{FF2B5EF4-FFF2-40B4-BE49-F238E27FC236}">
                <a16:creationId xmlns:a16="http://schemas.microsoft.com/office/drawing/2014/main" id="{9FD37897-BFE5-414E-9334-53116988DC37}"/>
              </a:ext>
            </a:extLst>
          </p:cNvPr>
          <p:cNvSpPr>
            <a:spLocks noGrp="1"/>
          </p:cNvSpPr>
          <p:nvPr>
            <p:ph type="ftr" sz="quarter" idx="11"/>
          </p:nvPr>
        </p:nvSpPr>
        <p:spPr>
          <a:xfrm>
            <a:off x="3308350" y="6401999"/>
            <a:ext cx="5575300" cy="369332"/>
          </a:xfrm>
          <a:prstGeom prst="rect">
            <a:avLst/>
          </a:prstGeom>
        </p:spPr>
        <p:txBody>
          <a:bodyPr/>
          <a:lstStyle/>
          <a:p>
            <a:endParaRPr lang="en-US" dirty="0"/>
          </a:p>
        </p:txBody>
      </p:sp>
      <p:sp>
        <p:nvSpPr>
          <p:cNvPr id="7" name="Slide Number Placeholder 6">
            <a:extLst>
              <a:ext uri="{FF2B5EF4-FFF2-40B4-BE49-F238E27FC236}">
                <a16:creationId xmlns:a16="http://schemas.microsoft.com/office/drawing/2014/main" id="{3F5BF024-9A20-4B80-976D-420DCCD1616D}"/>
              </a:ext>
            </a:extLst>
          </p:cNvPr>
          <p:cNvSpPr>
            <a:spLocks noGrp="1"/>
          </p:cNvSpPr>
          <p:nvPr>
            <p:ph type="sldNum" sz="quarter" idx="12"/>
          </p:nvPr>
        </p:nvSpPr>
        <p:spPr>
          <a:xfrm>
            <a:off x="9442800" y="6401999"/>
            <a:ext cx="2208212" cy="369332"/>
          </a:xfrm>
          <a:prstGeom prst="rect">
            <a:avLst/>
          </a:prstGeom>
        </p:spPr>
        <p:txBody>
          <a:body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973931816"/>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C700152-D18D-4405-8FB2-5985831B57A0}"/>
              </a:ext>
            </a:extLst>
          </p:cNvPr>
          <p:cNvSpPr>
            <a:spLocks noGrp="1"/>
          </p:cNvSpPr>
          <p:nvPr>
            <p:ph type="title"/>
          </p:nvPr>
        </p:nvSpPr>
        <p:spPr>
          <a:xfrm>
            <a:off x="1079500" y="1011238"/>
            <a:ext cx="10026650" cy="655637"/>
          </a:xfrm>
          <a:prstGeom prst="rect">
            <a:avLst/>
          </a:prstGeom>
        </p:spPr>
        <p:txBody>
          <a:bodyPr vert="horz" lIns="0" tIns="0" rIns="0" bIns="0" rtlCol="0" anchor="t" anchorCtr="0">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722E92E1-0C4A-474E-8E29-8DB404101BA7}"/>
              </a:ext>
            </a:extLst>
          </p:cNvPr>
          <p:cNvSpPr>
            <a:spLocks noGrp="1"/>
          </p:cNvSpPr>
          <p:nvPr>
            <p:ph type="body" idx="1"/>
          </p:nvPr>
        </p:nvSpPr>
        <p:spPr>
          <a:xfrm>
            <a:off x="1079500" y="1790700"/>
            <a:ext cx="10026650" cy="3978275"/>
          </a:xfrm>
          <a:prstGeom prst="rect">
            <a:avLst/>
          </a:prstGeom>
        </p:spPr>
        <p:txBody>
          <a:bodyPr vert="horz" lIns="0" tIns="0" rIns="0" bIns="0" rtlCol="0" anchor="t" anchorCtr="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B122E245-B48B-4526-8D2D-9475E64B0624}"/>
              </a:ext>
            </a:extLst>
          </p:cNvPr>
          <p:cNvSpPr>
            <a:spLocks noGrp="1"/>
          </p:cNvSpPr>
          <p:nvPr>
            <p:ph type="dt" sz="half" idx="2"/>
          </p:nvPr>
        </p:nvSpPr>
        <p:spPr>
          <a:xfrm>
            <a:off x="541338" y="6401999"/>
            <a:ext cx="2206625" cy="369332"/>
          </a:xfrm>
          <a:prstGeom prst="rect">
            <a:avLst/>
          </a:prstGeom>
        </p:spPr>
        <p:txBody>
          <a:bodyPr vert="horz" lIns="0" tIns="0" rIns="0" bIns="0" rtlCol="0" anchor="ctr">
            <a:normAutofit/>
          </a:bodyPr>
          <a:lstStyle>
            <a:lvl1pPr algn="l">
              <a:defRPr sz="1000" cap="all" spc="300" baseline="0">
                <a:solidFill>
                  <a:schemeClr val="tx1">
                    <a:alpha val="70000"/>
                  </a:schemeClr>
                </a:solidFill>
              </a:defRPr>
            </a:lvl1pPr>
          </a:lstStyle>
          <a:p>
            <a:r>
              <a:rPr lang="en-US"/>
              <a:t>20XX</a:t>
            </a:r>
            <a:endParaRPr lang="en-US" dirty="0"/>
          </a:p>
        </p:txBody>
      </p:sp>
      <p:sp>
        <p:nvSpPr>
          <p:cNvPr id="5" name="Footer Placeholder 4">
            <a:extLst>
              <a:ext uri="{FF2B5EF4-FFF2-40B4-BE49-F238E27FC236}">
                <a16:creationId xmlns:a16="http://schemas.microsoft.com/office/drawing/2014/main" id="{C2A0FE5C-A494-40F2-A357-786AFFA6318E}"/>
              </a:ext>
            </a:extLst>
          </p:cNvPr>
          <p:cNvSpPr>
            <a:spLocks noGrp="1"/>
          </p:cNvSpPr>
          <p:nvPr>
            <p:ph type="ftr" sz="quarter" idx="3"/>
          </p:nvPr>
        </p:nvSpPr>
        <p:spPr>
          <a:xfrm>
            <a:off x="3308350" y="6401999"/>
            <a:ext cx="5575300" cy="369332"/>
          </a:xfrm>
          <a:prstGeom prst="rect">
            <a:avLst/>
          </a:prstGeom>
        </p:spPr>
        <p:txBody>
          <a:bodyPr vert="horz" lIns="0" tIns="0" rIns="0" bIns="0" rtlCol="0" anchor="ctr">
            <a:normAutofit/>
          </a:bodyPr>
          <a:lstStyle>
            <a:lvl1pPr algn="ctr">
              <a:defRPr sz="1000" cap="all" spc="300" baseline="0">
                <a:solidFill>
                  <a:schemeClr val="tx1">
                    <a:alpha val="70000"/>
                  </a:schemeClr>
                </a:solidFill>
              </a:defRPr>
            </a:lvl1pPr>
          </a:lstStyle>
          <a:p>
            <a:endParaRPr lang="en-US" dirty="0"/>
          </a:p>
        </p:txBody>
      </p:sp>
      <p:sp>
        <p:nvSpPr>
          <p:cNvPr id="6" name="Slide Number Placeholder 5">
            <a:extLst>
              <a:ext uri="{FF2B5EF4-FFF2-40B4-BE49-F238E27FC236}">
                <a16:creationId xmlns:a16="http://schemas.microsoft.com/office/drawing/2014/main" id="{504686A1-EDE2-44D9-A671-F708A6F883D7}"/>
              </a:ext>
            </a:extLst>
          </p:cNvPr>
          <p:cNvSpPr>
            <a:spLocks noGrp="1"/>
          </p:cNvSpPr>
          <p:nvPr>
            <p:ph type="sldNum" sz="quarter" idx="4"/>
          </p:nvPr>
        </p:nvSpPr>
        <p:spPr>
          <a:xfrm>
            <a:off x="9442800" y="6401999"/>
            <a:ext cx="2208212" cy="369332"/>
          </a:xfrm>
          <a:prstGeom prst="rect">
            <a:avLst/>
          </a:prstGeom>
        </p:spPr>
        <p:txBody>
          <a:bodyPr vert="horz" lIns="0" tIns="0" rIns="0" bIns="0" rtlCol="0" anchor="ctr">
            <a:normAutofit/>
          </a:bodyPr>
          <a:lstStyle>
            <a:lvl1pPr algn="r">
              <a:defRPr sz="1000" cap="all" spc="300" baseline="0">
                <a:solidFill>
                  <a:schemeClr val="tx1">
                    <a:alpha val="70000"/>
                  </a:schemeClr>
                </a:solidFill>
              </a:defRPr>
            </a:lvl1pPr>
          </a:lstStyle>
          <a:p>
            <a:fld id="{D39607A7-8386-47DB-8578-DDEDD194E5D4}" type="slidenum">
              <a:rPr lang="en-US" smtClean="0"/>
              <a:pPr/>
              <a:t>‹#›</a:t>
            </a:fld>
            <a:endParaRPr lang="en-US" dirty="0"/>
          </a:p>
        </p:txBody>
      </p:sp>
    </p:spTree>
    <p:extLst>
      <p:ext uri="{BB962C8B-B14F-4D97-AF65-F5344CB8AC3E}">
        <p14:creationId xmlns:p14="http://schemas.microsoft.com/office/powerpoint/2010/main" val="2488841541"/>
      </p:ext>
    </p:extLst>
  </p:cSld>
  <p:clrMap bg1="dk1" tx1="lt1" bg2="dk2" tx2="lt2" accent1="accent1" accent2="accent2" accent3="accent3" accent4="accent4" accent5="accent5" accent6="accent6" hlink="hlink" folHlink="folHlink"/>
  <p:sldLayoutIdLst>
    <p:sldLayoutId id="2147483704" r:id="rId1"/>
    <p:sldLayoutId id="2147483705" r:id="rId2"/>
    <p:sldLayoutId id="2147483706" r:id="rId3"/>
    <p:sldLayoutId id="2147483707" r:id="rId4"/>
    <p:sldLayoutId id="2147483708" r:id="rId5"/>
    <p:sldLayoutId id="2147483709" r:id="rId6"/>
    <p:sldLayoutId id="2147483710" r:id="rId7"/>
    <p:sldLayoutId id="2147483711" r:id="rId8"/>
    <p:sldLayoutId id="2147483712" r:id="rId9"/>
    <p:sldLayoutId id="2147483713" r:id="rId10"/>
    <p:sldLayoutId id="2147483714" r:id="rId11"/>
    <p:sldLayoutId id="2147483715" r:id="rId12"/>
    <p:sldLayoutId id="2147483716" r:id="rId13"/>
    <p:sldLayoutId id="2147483726" r:id="rId14"/>
  </p:sldLayoutIdLst>
  <p:hf sldNum="0" hdr="0" ftr="0" dt="0"/>
  <p:txStyles>
    <p:titleStyle>
      <a:lvl1pPr algn="l" defTabSz="914400" rtl="0" eaLnBrk="1" latinLnBrk="0" hangingPunct="1">
        <a:lnSpc>
          <a:spcPct val="100000"/>
        </a:lnSpc>
        <a:spcBef>
          <a:spcPct val="0"/>
        </a:spcBef>
        <a:buNone/>
        <a:defRPr sz="2800" kern="1200" cap="all" spc="400" baseline="0">
          <a:solidFill>
            <a:schemeClr val="tx1"/>
          </a:solidFill>
          <a:latin typeface="+mj-lt"/>
          <a:ea typeface="+mj-ea"/>
          <a:cs typeface="+mj-cs"/>
        </a:defRPr>
      </a:lvl1pPr>
    </p:titleStyle>
    <p:bodyStyle>
      <a:lvl1pPr marL="360000" indent="-360000" algn="l" defTabSz="914400" rtl="0" eaLnBrk="1" latinLnBrk="0" hangingPunct="1">
        <a:lnSpc>
          <a:spcPct val="125000"/>
        </a:lnSpc>
        <a:spcBef>
          <a:spcPts val="10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1pPr>
      <a:lvl2pPr marL="36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2pPr>
      <a:lvl3pPr marL="108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3pPr>
      <a:lvl4pPr marL="1080000" indent="0" algn="l" defTabSz="914400" rtl="0" eaLnBrk="1" latinLnBrk="0" hangingPunct="1">
        <a:lnSpc>
          <a:spcPct val="125000"/>
        </a:lnSpc>
        <a:spcBef>
          <a:spcPts val="500"/>
        </a:spcBef>
        <a:buClr>
          <a:schemeClr val="accent1">
            <a:lumMod val="60000"/>
            <a:lumOff val="40000"/>
          </a:schemeClr>
        </a:buClr>
        <a:buFontTx/>
        <a:buNone/>
        <a:defRPr sz="2000" i="1" kern="1200">
          <a:solidFill>
            <a:schemeClr val="tx1">
              <a:alpha val="70000"/>
            </a:schemeClr>
          </a:solidFill>
          <a:latin typeface="+mn-lt"/>
          <a:ea typeface="+mn-ea"/>
          <a:cs typeface="+mn-cs"/>
        </a:defRPr>
      </a:lvl4pPr>
      <a:lvl5pPr marL="1800000" indent="-360000" algn="l" defTabSz="914400" rtl="0" eaLnBrk="1" latinLnBrk="0" hangingPunct="1">
        <a:lnSpc>
          <a:spcPct val="125000"/>
        </a:lnSpc>
        <a:spcBef>
          <a:spcPts val="500"/>
        </a:spcBef>
        <a:buClr>
          <a:schemeClr val="accent1">
            <a:lumMod val="60000"/>
            <a:lumOff val="40000"/>
          </a:schemeClr>
        </a:buClr>
        <a:buFont typeface="Wingdings" panose="05000000000000000000" pitchFamily="2" charset="2"/>
        <a:buChar char=""/>
        <a:defRPr sz="2000" kern="1200">
          <a:solidFill>
            <a:schemeClr val="tx1">
              <a:alpha val="70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419">
          <p15:clr>
            <a:srgbClr val="5ACBF0"/>
          </p15:clr>
        </p15:guide>
        <p15:guide id="2" pos="1731">
          <p15:clr>
            <a:srgbClr val="5ACBF0"/>
          </p15:clr>
        </p15:guide>
        <p15:guide id="3" pos="3140">
          <p15:clr>
            <a:srgbClr val="5ACBF0"/>
          </p15:clr>
        </p15:guide>
        <p15:guide id="4" pos="3488">
          <p15:clr>
            <a:srgbClr val="5ACBF0"/>
          </p15:clr>
        </p15:guide>
        <p15:guide id="5" pos="2788">
          <p15:clr>
            <a:srgbClr val="5ACBF0"/>
          </p15:clr>
        </p15:guide>
        <p15:guide id="6" pos="2434">
          <p15:clr>
            <a:srgbClr val="5ACBF0"/>
          </p15:clr>
        </p15:guide>
        <p15:guide id="7" pos="2084">
          <p15:clr>
            <a:srgbClr val="5ACBF0"/>
          </p15:clr>
        </p15:guide>
        <p15:guide id="8" pos="341">
          <p15:clr>
            <a:srgbClr val="F26B43"/>
          </p15:clr>
        </p15:guide>
        <p15:guide id="9" pos="1384">
          <p15:clr>
            <a:srgbClr val="5ACBF0"/>
          </p15:clr>
        </p15:guide>
        <p15:guide id="10" pos="1032">
          <p15:clr>
            <a:srgbClr val="5ACBF0"/>
          </p15:clr>
        </p15:guide>
        <p15:guide id="11" pos="680">
          <p15:clr>
            <a:srgbClr val="FDE53C"/>
          </p15:clr>
        </p15:guide>
        <p15:guide id="12" pos="4192">
          <p15:clr>
            <a:srgbClr val="5ACBF0"/>
          </p15:clr>
        </p15:guide>
        <p15:guide id="13" pos="4543">
          <p15:clr>
            <a:srgbClr val="5ACBF0"/>
          </p15:clr>
        </p15:guide>
        <p15:guide id="14" pos="4892">
          <p15:clr>
            <a:srgbClr val="5ACBF0"/>
          </p15:clr>
        </p15:guide>
        <p15:guide id="15" pos="5244">
          <p15:clr>
            <a:srgbClr val="5ACBF0"/>
          </p15:clr>
        </p15:guide>
        <p15:guide id="16" pos="5596">
          <p15:clr>
            <a:srgbClr val="5ACBF0"/>
          </p15:clr>
        </p15:guide>
        <p15:guide id="17" pos="5948">
          <p15:clr>
            <a:srgbClr val="5ACBF0"/>
          </p15:clr>
        </p15:guide>
        <p15:guide id="18" pos="6296">
          <p15:clr>
            <a:srgbClr val="5ACBF0"/>
          </p15:clr>
        </p15:guide>
        <p15:guide id="19" pos="6648">
          <p15:clr>
            <a:srgbClr val="5ACBF0"/>
          </p15:clr>
        </p15:guide>
        <p15:guide id="20" pos="6996">
          <p15:clr>
            <a:srgbClr val="FDE53C"/>
          </p15:clr>
        </p15:guide>
        <p15:guide id="21" orient="horz" pos="335">
          <p15:clr>
            <a:srgbClr val="F26B43"/>
          </p15:clr>
        </p15:guide>
        <p15:guide id="22" orient="horz" pos="680">
          <p15:clr>
            <a:srgbClr val="FDE53C"/>
          </p15:clr>
        </p15:guide>
        <p15:guide id="23" orient="horz" pos="1050">
          <p15:clr>
            <a:srgbClr val="5ACBF0"/>
          </p15:clr>
        </p15:guide>
        <p15:guide id="24" orient="horz" pos="1791">
          <p15:clr>
            <a:srgbClr val="5ACBF0"/>
          </p15:clr>
        </p15:guide>
        <p15:guide id="26" orient="horz" pos="2530">
          <p15:clr>
            <a:srgbClr val="5ACBF0"/>
          </p15:clr>
        </p15:guide>
        <p15:guide id="27" orient="horz" pos="2899">
          <p15:clr>
            <a:srgbClr val="5ACBF0"/>
          </p15:clr>
        </p15:guide>
        <p15:guide id="28" orient="horz" pos="3268">
          <p15:clr>
            <a:srgbClr val="5ACBF0"/>
          </p15:clr>
        </p15:guide>
        <p15:guide id="29" orient="horz" pos="3634">
          <p15:clr>
            <a:srgbClr val="FDE53C"/>
          </p15:clr>
        </p15:guide>
        <p15:guide id="30" orient="horz" pos="3979">
          <p15:clr>
            <a:srgbClr val="F26B43"/>
          </p15:clr>
        </p15:guide>
        <p15:guide id="31" orient="horz" pos="2160">
          <p15:clr>
            <a:srgbClr val="FDE53C"/>
          </p15:clr>
        </p15:guide>
        <p15:guide id="32" pos="7340">
          <p15:clr>
            <a:srgbClr val="F26B43"/>
          </p15:clr>
        </p15:guide>
        <p15:guide id="33" pos="3840">
          <p15:clr>
            <a:srgbClr val="FDE53C"/>
          </p15:clr>
        </p15:guide>
        <p15:guide id="34" orient="horz" pos="637">
          <p15:clr>
            <a:srgbClr val="C35EA4"/>
          </p15:clr>
        </p15:guide>
        <p15:guide id="35" orient="horz" pos="1128">
          <p15:clr>
            <a:srgbClr val="C35EA4"/>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microsoft.com/office/2007/relationships/hdphoto" Target="../media/hdphoto1.wdp"/></Relationships>
</file>

<file path=ppt/slides/_rels/slide10.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1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pn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6.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2.png"/><Relationship Id="rId4" Type="http://schemas.openxmlformats.org/officeDocument/2006/relationships/image" Target="../media/image11.png"/></Relationships>
</file>

<file path=ppt/slides/_rels/slide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E381C4-F52E-F586-1465-77001CB91EEC}"/>
              </a:ext>
            </a:extLst>
          </p:cNvPr>
          <p:cNvSpPr>
            <a:spLocks noGrp="1"/>
          </p:cNvSpPr>
          <p:nvPr>
            <p:ph type="ctrTitle"/>
          </p:nvPr>
        </p:nvSpPr>
        <p:spPr/>
        <p:txBody>
          <a:bodyPr/>
          <a:lstStyle/>
          <a:p>
            <a:r>
              <a:rPr lang="en-US" dirty="0">
                <a:latin typeface="+mn-lt"/>
              </a:rPr>
              <a:t>Kernel Smoothing Methods in Spatial Epidemiology</a:t>
            </a:r>
          </a:p>
        </p:txBody>
      </p:sp>
      <p:sp>
        <p:nvSpPr>
          <p:cNvPr id="3" name="TextBox 2">
            <a:extLst>
              <a:ext uri="{FF2B5EF4-FFF2-40B4-BE49-F238E27FC236}">
                <a16:creationId xmlns:a16="http://schemas.microsoft.com/office/drawing/2014/main" id="{CDB89483-C189-43F4-941B-26E58235512B}"/>
              </a:ext>
            </a:extLst>
          </p:cNvPr>
          <p:cNvSpPr txBox="1"/>
          <p:nvPr/>
        </p:nvSpPr>
        <p:spPr>
          <a:xfrm>
            <a:off x="5309938" y="4459523"/>
            <a:ext cx="1741651" cy="369332"/>
          </a:xfrm>
          <a:prstGeom prst="rect">
            <a:avLst/>
          </a:prstGeom>
          <a:noFill/>
        </p:spPr>
        <p:txBody>
          <a:bodyPr wrap="square" rtlCol="0">
            <a:spAutoFit/>
          </a:bodyPr>
          <a:lstStyle/>
          <a:p>
            <a:r>
              <a:rPr lang="en-US" dirty="0"/>
              <a:t>Navid Mohseni</a:t>
            </a:r>
          </a:p>
        </p:txBody>
      </p:sp>
      <p:pic>
        <p:nvPicPr>
          <p:cNvPr id="1026" name="Picture 2" descr="The Geography of Disease: a Bayesian Approach to Epidemiology - ICJS -  International Collegiate Journal of Science">
            <a:extLst>
              <a:ext uri="{FF2B5EF4-FFF2-40B4-BE49-F238E27FC236}">
                <a16:creationId xmlns:a16="http://schemas.microsoft.com/office/drawing/2014/main" id="{1CDE1456-7444-A9E9-FA48-E219ECB05D01}"/>
              </a:ext>
            </a:extLst>
          </p:cNvPr>
          <p:cNvPicPr>
            <a:picLocks noChangeAspect="1" noChangeArrowheads="1"/>
          </p:cNvPicPr>
          <p:nvPr/>
        </p:nvPicPr>
        <p:blipFill>
          <a:blip r:embed="rId3">
            <a:alphaModFix amt="70000"/>
            <a:extLst>
              <a:ext uri="{BEBA8EAE-BF5A-486C-A8C5-ECC9F3942E4B}">
                <a14:imgProps xmlns:a14="http://schemas.microsoft.com/office/drawing/2010/main">
                  <a14:imgLayer r:embed="rId4">
                    <a14:imgEffect>
                      <a14:backgroundRemoval t="3623" b="89614" l="9936" r="91453">
                        <a14:foregroundMark x1="23397" y1="24638" x2="23397" y2="24638"/>
                        <a14:foregroundMark x1="30983" y1="63285" x2="30983" y2="63285"/>
                        <a14:foregroundMark x1="30342" y1="45894" x2="30342" y2="45894"/>
                        <a14:foregroundMark x1="52991" y1="8937" x2="52991" y2="8937"/>
                        <a14:foregroundMark x1="69872" y1="6280" x2="69872" y2="6280"/>
                        <a14:foregroundMark x1="84829" y1="71014" x2="84829" y2="71014"/>
                        <a14:foregroundMark x1="78312" y1="53865" x2="78312" y2="53865"/>
                        <a14:foregroundMark x1="85363" y1="59903" x2="86004" y2="62319"/>
                        <a14:foregroundMark x1="91453" y1="86473" x2="91453" y2="86473"/>
                        <a14:foregroundMark x1="51816" y1="23671" x2="51816" y2="23671"/>
                        <a14:foregroundMark x1="50534" y1="30193" x2="50534" y2="30193"/>
                        <a14:foregroundMark x1="52564" y1="32126" x2="52564" y2="32126"/>
                        <a14:foregroundMark x1="50321" y1="12077" x2="50321" y2="12077"/>
                        <a14:foregroundMark x1="46261" y1="18841" x2="46261" y2="18841"/>
                        <a14:foregroundMark x1="45833" y1="17391" x2="45833" y2="17391"/>
                        <a14:foregroundMark x1="39103" y1="4831" x2="39103" y2="4831"/>
                        <a14:foregroundMark x1="31838" y1="8454" x2="31838" y2="8454"/>
                        <a14:foregroundMark x1="32372" y1="3623" x2="32372" y2="3623"/>
                        <a14:foregroundMark x1="84509" y1="86473" x2="84509" y2="86473"/>
                        <a14:foregroundMark x1="60150" y1="70531" x2="60150" y2="70531"/>
                        <a14:foregroundMark x1="62286" y1="71256" x2="62286" y2="71256"/>
                        <a14:foregroundMark x1="82799" y1="30918" x2="82799" y2="30918"/>
                        <a14:foregroundMark x1="80769" y1="29952" x2="80769" y2="29952"/>
                        <a14:foregroundMark x1="83547" y1="25362" x2="83547" y2="25362"/>
                        <a14:foregroundMark x1="75214" y1="53140" x2="75214" y2="53140"/>
                        <a14:foregroundMark x1="77778" y1="61111" x2="77778" y2="61111"/>
                        <a14:foregroundMark x1="81517" y1="49758" x2="81517" y2="49758"/>
                        <a14:foregroundMark x1="76923" y1="61353" x2="76923" y2="61353"/>
                        <a14:foregroundMark x1="80769" y1="44444" x2="80769" y2="44444"/>
                        <a14:foregroundMark x1="54915" y1="31884" x2="54915" y2="31884"/>
                      </a14:backgroundRemoval>
                    </a14:imgEffect>
                  </a14:imgLayer>
                </a14:imgProps>
              </a:ext>
              <a:ext uri="{28A0092B-C50C-407E-A947-70E740481C1C}">
                <a14:useLocalDpi xmlns:a14="http://schemas.microsoft.com/office/drawing/2010/main" val="0"/>
              </a:ext>
            </a:extLst>
          </a:blip>
          <a:srcRect/>
          <a:stretch>
            <a:fillRect/>
          </a:stretch>
        </p:blipFill>
        <p:spPr bwMode="auto">
          <a:xfrm>
            <a:off x="3089189" y="329514"/>
            <a:ext cx="5898292" cy="22673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206198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normAutofit fontScale="90000"/>
          </a:bodyPr>
          <a:lstStyle/>
          <a:p>
            <a:r>
              <a:rPr lang="en-US" dirty="0"/>
              <a:t>Adaptive Estimation of Relative Risk (Example)</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lstStyle/>
          <a:p>
            <a:r>
              <a:rPr lang="en-US" dirty="0"/>
              <a:t>Adaptive kernel method implemented in R (</a:t>
            </a:r>
            <a:r>
              <a:rPr lang="en-US" dirty="0" err="1"/>
              <a:t>sparr</a:t>
            </a:r>
            <a:r>
              <a:rPr lang="en-US" dirty="0"/>
              <a:t> package)</a:t>
            </a:r>
          </a:p>
          <a:p>
            <a:r>
              <a:rPr lang="en-US" dirty="0"/>
              <a:t>Revealed distinct spatial patterns (urban vs rural differences)</a:t>
            </a:r>
          </a:p>
        </p:txBody>
      </p:sp>
      <p:pic>
        <p:nvPicPr>
          <p:cNvPr id="8" name="Picture 7">
            <a:extLst>
              <a:ext uri="{FF2B5EF4-FFF2-40B4-BE49-F238E27FC236}">
                <a16:creationId xmlns:a16="http://schemas.microsoft.com/office/drawing/2014/main" id="{841D5A75-2617-252B-8B1E-5409B382DEC0}"/>
              </a:ext>
            </a:extLst>
          </p:cNvPr>
          <p:cNvPicPr>
            <a:picLocks noChangeAspect="1"/>
          </p:cNvPicPr>
          <p:nvPr/>
        </p:nvPicPr>
        <p:blipFill>
          <a:blip r:embed="rId3"/>
          <a:stretch>
            <a:fillRect/>
          </a:stretch>
        </p:blipFill>
        <p:spPr>
          <a:xfrm>
            <a:off x="2457197" y="2892495"/>
            <a:ext cx="7445385" cy="3086367"/>
          </a:xfrm>
          <a:prstGeom prst="rect">
            <a:avLst/>
          </a:prstGeom>
        </p:spPr>
      </p:pic>
    </p:spTree>
    <p:extLst>
      <p:ext uri="{BB962C8B-B14F-4D97-AF65-F5344CB8AC3E}">
        <p14:creationId xmlns:p14="http://schemas.microsoft.com/office/powerpoint/2010/main" val="28817009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Conditional Probability Estimation</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lstStyle/>
          <a:p>
            <a:r>
              <a:rPr lang="en-US" dirty="0"/>
              <a:t>Alternative to relative risk:</a:t>
            </a:r>
          </a:p>
          <a:p>
            <a:pPr lvl="1">
              <a:buFont typeface="Arial" panose="020B0604020202020204" pitchFamily="34" charset="0"/>
              <a:buChar char="•"/>
            </a:pPr>
            <a:r>
              <a:rPr lang="en-US" dirty="0"/>
              <a:t> Probability of disease given location:</a:t>
            </a:r>
          </a:p>
          <a:p>
            <a:endParaRPr lang="en-US" dirty="0"/>
          </a:p>
          <a:p>
            <a:endParaRPr lang="en-US" dirty="0"/>
          </a:p>
          <a:p>
            <a:endParaRPr lang="en-US" dirty="0"/>
          </a:p>
          <a:p>
            <a:r>
              <a:rPr lang="en-US" dirty="0"/>
              <a:t>Estimation methods:</a:t>
            </a:r>
          </a:p>
          <a:p>
            <a:pPr lvl="1">
              <a:buFont typeface="Arial" panose="020B0604020202020204" pitchFamily="34" charset="0"/>
              <a:buChar char="•"/>
            </a:pPr>
            <a:r>
              <a:rPr lang="en-US" dirty="0"/>
              <a:t> Local constant regression (direct estimator)</a:t>
            </a:r>
          </a:p>
          <a:p>
            <a:pPr lvl="1">
              <a:buFont typeface="Arial" panose="020B0604020202020204" pitchFamily="34" charset="0"/>
              <a:buChar char="•"/>
            </a:pPr>
            <a:r>
              <a:rPr lang="en-US" dirty="0"/>
              <a:t> Local linear binary regression (improved estimator)</a:t>
            </a:r>
          </a:p>
          <a:p>
            <a:endParaRPr lang="en-US" dirty="0"/>
          </a:p>
        </p:txBody>
      </p:sp>
      <p:pic>
        <p:nvPicPr>
          <p:cNvPr id="5" name="Picture 4">
            <a:extLst>
              <a:ext uri="{FF2B5EF4-FFF2-40B4-BE49-F238E27FC236}">
                <a16:creationId xmlns:a16="http://schemas.microsoft.com/office/drawing/2014/main" id="{8BFC72AE-069C-0BB6-8FF6-1B1083A2B4A9}"/>
              </a:ext>
            </a:extLst>
          </p:cNvPr>
          <p:cNvPicPr>
            <a:picLocks noChangeAspect="1"/>
          </p:cNvPicPr>
          <p:nvPr/>
        </p:nvPicPr>
        <p:blipFill>
          <a:blip r:embed="rId3"/>
          <a:stretch>
            <a:fillRect/>
          </a:stretch>
        </p:blipFill>
        <p:spPr>
          <a:xfrm>
            <a:off x="4538210" y="3195127"/>
            <a:ext cx="3109229" cy="685859"/>
          </a:xfrm>
          <a:prstGeom prst="rect">
            <a:avLst/>
          </a:prstGeom>
        </p:spPr>
      </p:pic>
    </p:spTree>
    <p:extLst>
      <p:ext uri="{BB962C8B-B14F-4D97-AF65-F5344CB8AC3E}">
        <p14:creationId xmlns:p14="http://schemas.microsoft.com/office/powerpoint/2010/main" val="29692557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D338F3-2295-60B1-7C5A-24E820BD9B2F}"/>
              </a:ext>
            </a:extLst>
          </p:cNvPr>
          <p:cNvSpPr>
            <a:spLocks noGrp="1"/>
          </p:cNvSpPr>
          <p:nvPr>
            <p:ph type="title"/>
          </p:nvPr>
        </p:nvSpPr>
        <p:spPr/>
        <p:txBody>
          <a:bodyPr>
            <a:normAutofit fontScale="90000"/>
          </a:bodyPr>
          <a:lstStyle/>
          <a:p>
            <a:r>
              <a:rPr lang="en-US" dirty="0"/>
              <a:t>Relative Risk vs. Conditional Probability</a:t>
            </a:r>
          </a:p>
        </p:txBody>
      </p:sp>
      <p:sp>
        <p:nvSpPr>
          <p:cNvPr id="3" name="Content Placeholder 2">
            <a:extLst>
              <a:ext uri="{FF2B5EF4-FFF2-40B4-BE49-F238E27FC236}">
                <a16:creationId xmlns:a16="http://schemas.microsoft.com/office/drawing/2014/main" id="{95A073DD-A44A-70C1-DDF5-EF1AC5D61CC1}"/>
              </a:ext>
            </a:extLst>
          </p:cNvPr>
          <p:cNvSpPr>
            <a:spLocks noGrp="1"/>
          </p:cNvSpPr>
          <p:nvPr>
            <p:ph idx="1"/>
          </p:nvPr>
        </p:nvSpPr>
        <p:spPr/>
        <p:txBody>
          <a:bodyPr/>
          <a:lstStyle/>
          <a:p>
            <a:r>
              <a:rPr lang="en-US" dirty="0"/>
              <a:t>Choice depends on visualization goals:</a:t>
            </a:r>
          </a:p>
          <a:p>
            <a:pPr lvl="1">
              <a:buFont typeface="Arial" panose="020B0604020202020204" pitchFamily="34" charset="0"/>
              <a:buChar char="•"/>
            </a:pPr>
            <a:r>
              <a:rPr lang="en-US" dirty="0"/>
              <a:t> Probability scale (local linear regression)</a:t>
            </a:r>
          </a:p>
          <a:p>
            <a:pPr lvl="1">
              <a:buFont typeface="Arial" panose="020B0604020202020204" pitchFamily="34" charset="0"/>
              <a:buChar char="•"/>
            </a:pPr>
            <a:r>
              <a:rPr lang="en-US" dirty="0"/>
              <a:t> Log-relative risk scale (density ratio method)</a:t>
            </a:r>
          </a:p>
          <a:p>
            <a:pPr lvl="1">
              <a:buFont typeface="Arial" panose="020B0604020202020204" pitchFamily="34" charset="0"/>
              <a:buChar char="•"/>
            </a:pPr>
            <a:endParaRPr lang="en-US" dirty="0"/>
          </a:p>
          <a:p>
            <a:pPr lvl="1">
              <a:buFont typeface="Arial" panose="020B0604020202020204" pitchFamily="34" charset="0"/>
              <a:buChar char="•"/>
            </a:pPr>
            <a:endParaRPr lang="en-US" dirty="0"/>
          </a:p>
          <a:p>
            <a:endParaRPr lang="en-US" dirty="0"/>
          </a:p>
        </p:txBody>
      </p:sp>
      <p:pic>
        <p:nvPicPr>
          <p:cNvPr id="7" name="Picture 6">
            <a:extLst>
              <a:ext uri="{FF2B5EF4-FFF2-40B4-BE49-F238E27FC236}">
                <a16:creationId xmlns:a16="http://schemas.microsoft.com/office/drawing/2014/main" id="{35B46EF4-AABC-1B9D-1363-8E63C7CCCDE9}"/>
              </a:ext>
            </a:extLst>
          </p:cNvPr>
          <p:cNvPicPr>
            <a:picLocks noChangeAspect="1"/>
          </p:cNvPicPr>
          <p:nvPr/>
        </p:nvPicPr>
        <p:blipFill>
          <a:blip r:embed="rId3"/>
          <a:stretch>
            <a:fillRect/>
          </a:stretch>
        </p:blipFill>
        <p:spPr>
          <a:xfrm>
            <a:off x="4615773" y="3779837"/>
            <a:ext cx="2171888" cy="480102"/>
          </a:xfrm>
          <a:prstGeom prst="rect">
            <a:avLst/>
          </a:prstGeom>
        </p:spPr>
      </p:pic>
    </p:spTree>
    <p:extLst>
      <p:ext uri="{BB962C8B-B14F-4D97-AF65-F5344CB8AC3E}">
        <p14:creationId xmlns:p14="http://schemas.microsoft.com/office/powerpoint/2010/main" val="26789436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9152CD-4C4C-9E44-BE9B-72AB9835E6A9}"/>
              </a:ext>
            </a:extLst>
          </p:cNvPr>
          <p:cNvSpPr>
            <a:spLocks noGrp="1"/>
          </p:cNvSpPr>
          <p:nvPr>
            <p:ph type="ctrTitle"/>
          </p:nvPr>
        </p:nvSpPr>
        <p:spPr/>
        <p:txBody>
          <a:bodyPr/>
          <a:lstStyle/>
          <a:p>
            <a:r>
              <a:rPr lang="en-US" dirty="0"/>
              <a:t>Thank you</a:t>
            </a:r>
          </a:p>
        </p:txBody>
      </p:sp>
      <p:sp>
        <p:nvSpPr>
          <p:cNvPr id="3" name="Subtitle 2">
            <a:extLst>
              <a:ext uri="{FF2B5EF4-FFF2-40B4-BE49-F238E27FC236}">
                <a16:creationId xmlns:a16="http://schemas.microsoft.com/office/drawing/2014/main" id="{F3F2E30C-1333-5529-886B-FD732D3DCBD3}"/>
              </a:ext>
            </a:extLst>
          </p:cNvPr>
          <p:cNvSpPr>
            <a:spLocks noGrp="1"/>
          </p:cNvSpPr>
          <p:nvPr>
            <p:ph type="subTitle" idx="1"/>
          </p:nvPr>
        </p:nvSpPr>
        <p:spPr/>
        <p:txBody>
          <a:bodyPr/>
          <a:lstStyle/>
          <a:p>
            <a:r>
              <a:rPr lang="en-US" dirty="0"/>
              <a:t>Navid Mohseni</a:t>
            </a:r>
          </a:p>
        </p:txBody>
      </p:sp>
    </p:spTree>
    <p:extLst>
      <p:ext uri="{BB962C8B-B14F-4D97-AF65-F5344CB8AC3E}">
        <p14:creationId xmlns:p14="http://schemas.microsoft.com/office/powerpoint/2010/main" val="36847939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29" name="Rectangle 28">
            <a:extLst>
              <a:ext uri="{FF2B5EF4-FFF2-40B4-BE49-F238E27FC236}">
                <a16:creationId xmlns:a16="http://schemas.microsoft.com/office/drawing/2014/main" id="{EEE96A74-B62B-4642-AB22-7776A5F48C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15">
            <a:extLst>
              <a:ext uri="{FF2B5EF4-FFF2-40B4-BE49-F238E27FC236}">
                <a16:creationId xmlns:a16="http://schemas.microsoft.com/office/drawing/2014/main" id="{B14C0111-86AA-B377-753D-02A3CA89F8E6}"/>
              </a:ext>
            </a:extLst>
          </p:cNvPr>
          <p:cNvSpPr>
            <a:spLocks noGrp="1"/>
          </p:cNvSpPr>
          <p:nvPr>
            <p:ph type="title"/>
          </p:nvPr>
        </p:nvSpPr>
        <p:spPr>
          <a:xfrm>
            <a:off x="1080001" y="1079500"/>
            <a:ext cx="3904750" cy="4689475"/>
          </a:xfrm>
        </p:spPr>
        <p:txBody>
          <a:bodyPr vert="horz" lIns="0" tIns="0" rIns="0" bIns="0" rtlCol="0" anchor="ctr" anchorCtr="0">
            <a:normAutofit/>
          </a:bodyPr>
          <a:lstStyle/>
          <a:p>
            <a:r>
              <a:rPr lang="en-US" dirty="0"/>
              <a:t>Agenda</a:t>
            </a:r>
          </a:p>
        </p:txBody>
      </p:sp>
      <p:cxnSp>
        <p:nvCxnSpPr>
          <p:cNvPr id="31" name="Straight Connector 30">
            <a:extLst>
              <a:ext uri="{FF2B5EF4-FFF2-40B4-BE49-F238E27FC236}">
                <a16:creationId xmlns:a16="http://schemas.microsoft.com/office/drawing/2014/main" id="{3A513CAD-9784-4D35-BAF9-1F7DDD697B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rot="5400000">
            <a:off x="5826000" y="3429000"/>
            <a:ext cx="540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18" name="Content Placeholder 12">
            <a:extLst>
              <a:ext uri="{FF2B5EF4-FFF2-40B4-BE49-F238E27FC236}">
                <a16:creationId xmlns:a16="http://schemas.microsoft.com/office/drawing/2014/main" id="{758DF241-D6A4-6B32-44CF-DCD779167E39}"/>
              </a:ext>
            </a:extLst>
          </p:cNvPr>
          <p:cNvGraphicFramePr>
            <a:graphicFrameLocks noGrp="1"/>
          </p:cNvGraphicFramePr>
          <p:nvPr>
            <p:ph idx="1"/>
            <p:extLst>
              <p:ext uri="{D42A27DB-BD31-4B8C-83A1-F6EECF244321}">
                <p14:modId xmlns:p14="http://schemas.microsoft.com/office/powerpoint/2010/main" val="1364116875"/>
              </p:ext>
            </p:extLst>
          </p:nvPr>
        </p:nvGraphicFramePr>
        <p:xfrm>
          <a:off x="6503797" y="1798551"/>
          <a:ext cx="3705605" cy="252183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pSp>
        <p:nvGrpSpPr>
          <p:cNvPr id="8" name="Group 7">
            <a:extLst>
              <a:ext uri="{FF2B5EF4-FFF2-40B4-BE49-F238E27FC236}">
                <a16:creationId xmlns:a16="http://schemas.microsoft.com/office/drawing/2014/main" id="{D9AE713D-2E05-7B8E-A221-B20B2B0330C1}"/>
              </a:ext>
            </a:extLst>
          </p:cNvPr>
          <p:cNvGrpSpPr/>
          <p:nvPr/>
        </p:nvGrpSpPr>
        <p:grpSpPr>
          <a:xfrm>
            <a:off x="6503797" y="4352705"/>
            <a:ext cx="3705605" cy="455715"/>
            <a:chOff x="0" y="12188"/>
            <a:chExt cx="3705605" cy="455715"/>
          </a:xfrm>
          <a:solidFill>
            <a:schemeClr val="accent3">
              <a:lumMod val="75000"/>
            </a:schemeClr>
          </a:solidFill>
        </p:grpSpPr>
        <p:sp>
          <p:nvSpPr>
            <p:cNvPr id="9" name="Rectangle: Rounded Corners 8">
              <a:extLst>
                <a:ext uri="{FF2B5EF4-FFF2-40B4-BE49-F238E27FC236}">
                  <a16:creationId xmlns:a16="http://schemas.microsoft.com/office/drawing/2014/main" id="{3051769D-4870-8218-690C-74D71E0C7C60}"/>
                </a:ext>
              </a:extLst>
            </p:cNvPr>
            <p:cNvSpPr/>
            <p:nvPr/>
          </p:nvSpPr>
          <p:spPr>
            <a:xfrm>
              <a:off x="0" y="12188"/>
              <a:ext cx="3705605" cy="455715"/>
            </a:xfrm>
            <a:prstGeom prst="round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0" name="Rectangle: Rounded Corners 4">
              <a:extLst>
                <a:ext uri="{FF2B5EF4-FFF2-40B4-BE49-F238E27FC236}">
                  <a16:creationId xmlns:a16="http://schemas.microsoft.com/office/drawing/2014/main" id="{4B9A5E79-4561-7B41-6260-C9DF4A166B8B}"/>
                </a:ext>
              </a:extLst>
            </p:cNvPr>
            <p:cNvSpPr txBox="1"/>
            <p:nvPr/>
          </p:nvSpPr>
          <p:spPr>
            <a:xfrm>
              <a:off x="22246" y="34434"/>
              <a:ext cx="3661113" cy="41122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Spatial Relative Risk Function</a:t>
              </a:r>
            </a:p>
          </p:txBody>
        </p:sp>
      </p:grpSp>
      <p:grpSp>
        <p:nvGrpSpPr>
          <p:cNvPr id="11" name="Group 10">
            <a:extLst>
              <a:ext uri="{FF2B5EF4-FFF2-40B4-BE49-F238E27FC236}">
                <a16:creationId xmlns:a16="http://schemas.microsoft.com/office/drawing/2014/main" id="{EFC64152-9930-E53A-5A18-89BB72035D9D}"/>
              </a:ext>
            </a:extLst>
          </p:cNvPr>
          <p:cNvGrpSpPr/>
          <p:nvPr/>
        </p:nvGrpSpPr>
        <p:grpSpPr>
          <a:xfrm>
            <a:off x="6481551" y="4855325"/>
            <a:ext cx="3705605" cy="572352"/>
            <a:chOff x="0" y="12188"/>
            <a:chExt cx="3705605" cy="455715"/>
          </a:xfrm>
          <a:solidFill>
            <a:schemeClr val="accent3">
              <a:lumMod val="50000"/>
            </a:schemeClr>
          </a:solidFill>
        </p:grpSpPr>
        <p:sp>
          <p:nvSpPr>
            <p:cNvPr id="12" name="Rectangle: Rounded Corners 11">
              <a:extLst>
                <a:ext uri="{FF2B5EF4-FFF2-40B4-BE49-F238E27FC236}">
                  <a16:creationId xmlns:a16="http://schemas.microsoft.com/office/drawing/2014/main" id="{02865ECE-2219-7A57-74EB-D620FADCCE5C}"/>
                </a:ext>
              </a:extLst>
            </p:cNvPr>
            <p:cNvSpPr/>
            <p:nvPr/>
          </p:nvSpPr>
          <p:spPr>
            <a:xfrm>
              <a:off x="0" y="12188"/>
              <a:ext cx="3705605" cy="455715"/>
            </a:xfrm>
            <a:prstGeom prst="roundRect">
              <a:avLst/>
            </a:prstGeom>
            <a:grpFill/>
          </p:spPr>
          <p:style>
            <a:lnRef idx="0">
              <a:schemeClr val="lt1">
                <a:hueOff val="0"/>
                <a:satOff val="0"/>
                <a:lumOff val="0"/>
                <a:alphaOff val="0"/>
              </a:schemeClr>
            </a:lnRef>
            <a:fillRef idx="3">
              <a:schemeClr val="accent2">
                <a:hueOff val="0"/>
                <a:satOff val="0"/>
                <a:lumOff val="0"/>
                <a:alphaOff val="0"/>
              </a:schemeClr>
            </a:fillRef>
            <a:effectRef idx="2">
              <a:schemeClr val="accent2">
                <a:hueOff val="0"/>
                <a:satOff val="0"/>
                <a:lumOff val="0"/>
                <a:alphaOff val="0"/>
              </a:schemeClr>
            </a:effectRef>
            <a:fontRef idx="minor">
              <a:schemeClr val="lt1"/>
            </a:fontRef>
          </p:style>
        </p:sp>
        <p:sp>
          <p:nvSpPr>
            <p:cNvPr id="13" name="Rectangle: Rounded Corners 4">
              <a:extLst>
                <a:ext uri="{FF2B5EF4-FFF2-40B4-BE49-F238E27FC236}">
                  <a16:creationId xmlns:a16="http://schemas.microsoft.com/office/drawing/2014/main" id="{48C27238-7885-585E-0C63-10EF9F4BB3E7}"/>
                </a:ext>
              </a:extLst>
            </p:cNvPr>
            <p:cNvSpPr txBox="1"/>
            <p:nvPr/>
          </p:nvSpPr>
          <p:spPr>
            <a:xfrm>
              <a:off x="22246" y="34434"/>
              <a:ext cx="3661113" cy="411223"/>
            </a:xfrm>
            <a:prstGeom prst="rect">
              <a:avLst/>
            </a:prstGeom>
            <a:grpFill/>
          </p:spPr>
          <p:style>
            <a:lnRef idx="0">
              <a:scrgbClr r="0" g="0" b="0"/>
            </a:lnRef>
            <a:fillRef idx="0">
              <a:scrgbClr r="0" g="0" b="0"/>
            </a:fillRef>
            <a:effectRef idx="0">
              <a:scrgbClr r="0" g="0" b="0"/>
            </a:effectRef>
            <a:fontRef idx="minor">
              <a:schemeClr val="lt1"/>
            </a:fontRef>
          </p:style>
          <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US" sz="1900" kern="1200" dirty="0"/>
                <a:t>Conditional Probability of Disease</a:t>
              </a:r>
            </a:p>
          </p:txBody>
        </p:sp>
      </p:grpSp>
    </p:spTree>
    <p:extLst>
      <p:ext uri="{BB962C8B-B14F-4D97-AF65-F5344CB8AC3E}">
        <p14:creationId xmlns:p14="http://schemas.microsoft.com/office/powerpoint/2010/main" val="41486813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65DF8-5772-CDD9-0021-85E02EABE6C2}"/>
              </a:ext>
            </a:extLst>
          </p:cNvPr>
          <p:cNvSpPr>
            <a:spLocks noGrp="1"/>
          </p:cNvSpPr>
          <p:nvPr>
            <p:ph type="title"/>
          </p:nvPr>
        </p:nvSpPr>
        <p:spPr/>
        <p:txBody>
          <a:bodyPr/>
          <a:lstStyle/>
          <a:p>
            <a:r>
              <a:rPr lang="en-US" dirty="0"/>
              <a:t>What is kernel smoothing</a:t>
            </a:r>
          </a:p>
        </p:txBody>
      </p:sp>
      <p:sp>
        <p:nvSpPr>
          <p:cNvPr id="3" name="Content Placeholder 2">
            <a:extLst>
              <a:ext uri="{FF2B5EF4-FFF2-40B4-BE49-F238E27FC236}">
                <a16:creationId xmlns:a16="http://schemas.microsoft.com/office/drawing/2014/main" id="{4995C8D6-99F8-13DC-18BE-45586FFD7873}"/>
              </a:ext>
            </a:extLst>
          </p:cNvPr>
          <p:cNvSpPr>
            <a:spLocks noGrp="1"/>
          </p:cNvSpPr>
          <p:nvPr>
            <p:ph idx="1"/>
          </p:nvPr>
        </p:nvSpPr>
        <p:spPr>
          <a:xfrm>
            <a:off x="1079500" y="2361151"/>
            <a:ext cx="10026650" cy="3978275"/>
          </a:xfrm>
        </p:spPr>
        <p:txBody>
          <a:bodyPr/>
          <a:lstStyle/>
          <a:p>
            <a:endParaRPr lang="en-US" dirty="0"/>
          </a:p>
          <a:p>
            <a:r>
              <a:rPr lang="en-US" dirty="0"/>
              <a:t>Nonparametric method for visualizing spatial data.</a:t>
            </a:r>
          </a:p>
          <a:p>
            <a:r>
              <a:rPr lang="en-US" dirty="0" err="1"/>
              <a:t>Smoothes</a:t>
            </a:r>
            <a:r>
              <a:rPr lang="en-US" dirty="0"/>
              <a:t> discrete observations into continuous functions.</a:t>
            </a:r>
          </a:p>
          <a:p>
            <a:r>
              <a:rPr lang="en-US" dirty="0"/>
              <a:t>Revealing underlying spatial patterns like identifying disease hotspots and clusters.</a:t>
            </a:r>
          </a:p>
          <a:p>
            <a:endParaRPr lang="en-US" dirty="0"/>
          </a:p>
          <a:p>
            <a:endParaRPr lang="en-US" dirty="0"/>
          </a:p>
        </p:txBody>
      </p:sp>
    </p:spTree>
    <p:extLst>
      <p:ext uri="{BB962C8B-B14F-4D97-AF65-F5344CB8AC3E}">
        <p14:creationId xmlns:p14="http://schemas.microsoft.com/office/powerpoint/2010/main" val="34679668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582767-7882-F577-17D6-F78140C4D441}"/>
              </a:ext>
            </a:extLst>
          </p:cNvPr>
          <p:cNvSpPr>
            <a:spLocks noGrp="1"/>
          </p:cNvSpPr>
          <p:nvPr>
            <p:ph type="title"/>
          </p:nvPr>
        </p:nvSpPr>
        <p:spPr/>
        <p:txBody>
          <a:bodyPr>
            <a:normAutofit fontScale="90000"/>
          </a:bodyPr>
          <a:lstStyle/>
          <a:p>
            <a:r>
              <a:rPr lang="en-US" dirty="0"/>
              <a:t>Kernel Intensity and Density Estimation</a:t>
            </a:r>
          </a:p>
        </p:txBody>
      </p:sp>
      <p:sp>
        <p:nvSpPr>
          <p:cNvPr id="3" name="Content Placeholder 2">
            <a:extLst>
              <a:ext uri="{FF2B5EF4-FFF2-40B4-BE49-F238E27FC236}">
                <a16:creationId xmlns:a16="http://schemas.microsoft.com/office/drawing/2014/main" id="{714053AE-3884-37CF-B283-E358B7C65DA1}"/>
              </a:ext>
            </a:extLst>
          </p:cNvPr>
          <p:cNvSpPr>
            <a:spLocks noGrp="1"/>
          </p:cNvSpPr>
          <p:nvPr>
            <p:ph idx="1"/>
          </p:nvPr>
        </p:nvSpPr>
        <p:spPr/>
        <p:txBody>
          <a:bodyPr/>
          <a:lstStyle/>
          <a:p>
            <a:r>
              <a:rPr lang="en-US" dirty="0"/>
              <a:t>Intensity function (𝜆(𝑠)): Measures spatial distribution of cases/events</a:t>
            </a:r>
          </a:p>
          <a:p>
            <a:r>
              <a:rPr lang="en-US" dirty="0"/>
              <a:t>Density function (𝑓(𝑠)): integrates to 1. </a:t>
            </a:r>
          </a:p>
          <a:p>
            <a:endParaRPr lang="en-US" dirty="0"/>
          </a:p>
          <a:p>
            <a:r>
              <a:rPr lang="en-US" dirty="0"/>
              <a:t>Kernel estimation method:</a:t>
            </a:r>
          </a:p>
          <a:p>
            <a:pPr marL="0" indent="0">
              <a:buNone/>
            </a:pPr>
            <a:r>
              <a:rPr lang="en-US" dirty="0"/>
              <a:t> </a:t>
            </a:r>
          </a:p>
        </p:txBody>
      </p:sp>
      <p:pic>
        <p:nvPicPr>
          <p:cNvPr id="5" name="Picture 4">
            <a:extLst>
              <a:ext uri="{FF2B5EF4-FFF2-40B4-BE49-F238E27FC236}">
                <a16:creationId xmlns:a16="http://schemas.microsoft.com/office/drawing/2014/main" id="{7B6BBA98-9B79-D5F2-65F6-F4449C0CC8E5}"/>
              </a:ext>
            </a:extLst>
          </p:cNvPr>
          <p:cNvPicPr>
            <a:picLocks noChangeAspect="1"/>
          </p:cNvPicPr>
          <p:nvPr/>
        </p:nvPicPr>
        <p:blipFill>
          <a:blip r:embed="rId3"/>
          <a:stretch>
            <a:fillRect/>
          </a:stretch>
        </p:blipFill>
        <p:spPr>
          <a:xfrm>
            <a:off x="4335315" y="3924138"/>
            <a:ext cx="2682472" cy="502964"/>
          </a:xfrm>
          <a:prstGeom prst="rect">
            <a:avLst/>
          </a:prstGeom>
        </p:spPr>
      </p:pic>
      <p:pic>
        <p:nvPicPr>
          <p:cNvPr id="7" name="Picture 6">
            <a:extLst>
              <a:ext uri="{FF2B5EF4-FFF2-40B4-BE49-F238E27FC236}">
                <a16:creationId xmlns:a16="http://schemas.microsoft.com/office/drawing/2014/main" id="{2722C016-B656-CD90-6FF7-2FE19B75858D}"/>
              </a:ext>
            </a:extLst>
          </p:cNvPr>
          <p:cNvPicPr>
            <a:picLocks noChangeAspect="1"/>
          </p:cNvPicPr>
          <p:nvPr/>
        </p:nvPicPr>
        <p:blipFill>
          <a:blip r:embed="rId4"/>
          <a:stretch>
            <a:fillRect/>
          </a:stretch>
        </p:blipFill>
        <p:spPr>
          <a:xfrm>
            <a:off x="4884000" y="4917574"/>
            <a:ext cx="1585097" cy="350550"/>
          </a:xfrm>
          <a:prstGeom prst="rect">
            <a:avLst/>
          </a:prstGeom>
        </p:spPr>
      </p:pic>
      <p:pic>
        <p:nvPicPr>
          <p:cNvPr id="9" name="Picture 8">
            <a:extLst>
              <a:ext uri="{FF2B5EF4-FFF2-40B4-BE49-F238E27FC236}">
                <a16:creationId xmlns:a16="http://schemas.microsoft.com/office/drawing/2014/main" id="{8B9E2971-BF9E-F4C9-62E3-875D93A73424}"/>
              </a:ext>
            </a:extLst>
          </p:cNvPr>
          <p:cNvPicPr>
            <a:picLocks noChangeAspect="1"/>
          </p:cNvPicPr>
          <p:nvPr/>
        </p:nvPicPr>
        <p:blipFill>
          <a:blip r:embed="rId5"/>
          <a:stretch>
            <a:fillRect/>
          </a:stretch>
        </p:blipFill>
        <p:spPr>
          <a:xfrm>
            <a:off x="4525830" y="5430803"/>
            <a:ext cx="2301439" cy="266723"/>
          </a:xfrm>
          <a:prstGeom prst="rect">
            <a:avLst/>
          </a:prstGeom>
        </p:spPr>
      </p:pic>
    </p:spTree>
    <p:extLst>
      <p:ext uri="{BB962C8B-B14F-4D97-AF65-F5344CB8AC3E}">
        <p14:creationId xmlns:p14="http://schemas.microsoft.com/office/powerpoint/2010/main" val="28896205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1000" fill="hold"/>
                                        <p:tgtEl>
                                          <p:spTgt spid="7"/>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1000"/>
                                        <p:tgtEl>
                                          <p:spTgt spid="9"/>
                                        </p:tgtEl>
                                      </p:cBhvr>
                                    </p:animEffect>
                                    <p:anim calcmode="lin" valueType="num">
                                      <p:cBhvr>
                                        <p:cTn id="13" dur="1000" fill="hold"/>
                                        <p:tgtEl>
                                          <p:spTgt spid="9"/>
                                        </p:tgtEl>
                                        <p:attrNameLst>
                                          <p:attrName>ppt_x</p:attrName>
                                        </p:attrNameLst>
                                      </p:cBhvr>
                                      <p:tavLst>
                                        <p:tav tm="0">
                                          <p:val>
                                            <p:strVal val="#ppt_x"/>
                                          </p:val>
                                        </p:tav>
                                        <p:tav tm="100000">
                                          <p:val>
                                            <p:strVal val="#ppt_x"/>
                                          </p:val>
                                        </p:tav>
                                      </p:tavLst>
                                    </p:anim>
                                    <p:anim calcmode="lin" valueType="num">
                                      <p:cBhvr>
                                        <p:cTn id="14"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Bandwidth Selection</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normAutofit fontScale="92500" lnSpcReduction="20000"/>
          </a:bodyPr>
          <a:lstStyle/>
          <a:p>
            <a:r>
              <a:rPr lang="en-US" dirty="0"/>
              <a:t>Bandwidth is the degree of smoothness. </a:t>
            </a:r>
          </a:p>
          <a:p>
            <a:r>
              <a:rPr lang="en-US" dirty="0"/>
              <a:t>Importance of bandwidth (h):</a:t>
            </a:r>
          </a:p>
          <a:p>
            <a:pPr lvl="1">
              <a:buFont typeface="Arial" panose="020B0604020202020204" pitchFamily="34" charset="0"/>
              <a:buChar char="•"/>
            </a:pPr>
            <a:r>
              <a:rPr lang="en-US" dirty="0"/>
              <a:t> Small h: noisy estimate.</a:t>
            </a:r>
          </a:p>
          <a:p>
            <a:pPr lvl="1">
              <a:buFont typeface="Arial" panose="020B0604020202020204" pitchFamily="34" charset="0"/>
              <a:buChar char="•"/>
            </a:pPr>
            <a:r>
              <a:rPr lang="en-US" dirty="0"/>
              <a:t> Large h: oversmoothed, loses details.</a:t>
            </a:r>
          </a:p>
          <a:p>
            <a:pPr lvl="1">
              <a:buFont typeface="Arial" panose="020B0604020202020204" pitchFamily="34" charset="0"/>
              <a:buChar char="•"/>
            </a:pPr>
            <a:endParaRPr lang="en-US" dirty="0"/>
          </a:p>
          <a:p>
            <a:pPr>
              <a:buFont typeface="Arial" panose="020B0604020202020204" pitchFamily="34" charset="0"/>
              <a:buChar char="•"/>
            </a:pPr>
            <a:r>
              <a:rPr lang="en-US" dirty="0"/>
              <a:t>Methods for choosing bandwidth:</a:t>
            </a:r>
          </a:p>
          <a:p>
            <a:pPr lvl="1">
              <a:buFont typeface="Arial" panose="020B0604020202020204" pitchFamily="34" charset="0"/>
              <a:buChar char="•"/>
            </a:pPr>
            <a:r>
              <a:rPr lang="en-US" dirty="0"/>
              <a:t> Subjective visual inspection</a:t>
            </a:r>
          </a:p>
          <a:p>
            <a:pPr lvl="1">
              <a:buFont typeface="Arial" panose="020B0604020202020204" pitchFamily="34" charset="0"/>
              <a:buChar char="•"/>
            </a:pPr>
            <a:r>
              <a:rPr lang="en-US" dirty="0"/>
              <a:t> Mean Integrated Squared Error (MISE) minimization</a:t>
            </a:r>
          </a:p>
          <a:p>
            <a:pPr lvl="1">
              <a:buFont typeface="Arial" panose="020B0604020202020204" pitchFamily="34" charset="0"/>
              <a:buChar char="•"/>
            </a:pPr>
            <a:r>
              <a:rPr lang="en-US" dirty="0"/>
              <a:t> Cross-validation (CV)</a:t>
            </a:r>
          </a:p>
          <a:p>
            <a:pPr lvl="1">
              <a:buFont typeface="Arial" panose="020B0604020202020204" pitchFamily="34" charset="0"/>
              <a:buChar char="•"/>
            </a:pPr>
            <a:r>
              <a:rPr lang="en-US" dirty="0"/>
              <a:t> </a:t>
            </a:r>
            <a:r>
              <a:rPr lang="en-US" dirty="0" err="1"/>
              <a:t>Oversmoothing</a:t>
            </a:r>
            <a:r>
              <a:rPr lang="en-US" dirty="0"/>
              <a:t> (Maximal Principle) </a:t>
            </a:r>
          </a:p>
          <a:p>
            <a:pPr lvl="1"/>
            <a:endParaRPr lang="en-US" dirty="0"/>
          </a:p>
          <a:p>
            <a:endParaRPr lang="en-US" dirty="0"/>
          </a:p>
        </p:txBody>
      </p:sp>
      <p:pic>
        <p:nvPicPr>
          <p:cNvPr id="5" name="Picture 4">
            <a:extLst>
              <a:ext uri="{FF2B5EF4-FFF2-40B4-BE49-F238E27FC236}">
                <a16:creationId xmlns:a16="http://schemas.microsoft.com/office/drawing/2014/main" id="{B5951275-43D6-0C06-A5A7-07D29E8DB683}"/>
              </a:ext>
            </a:extLst>
          </p:cNvPr>
          <p:cNvPicPr>
            <a:picLocks noChangeAspect="1"/>
          </p:cNvPicPr>
          <p:nvPr/>
        </p:nvPicPr>
        <p:blipFill>
          <a:blip r:embed="rId3"/>
          <a:stretch>
            <a:fillRect/>
          </a:stretch>
        </p:blipFill>
        <p:spPr>
          <a:xfrm>
            <a:off x="7787925" y="1666875"/>
            <a:ext cx="3109229" cy="693480"/>
          </a:xfrm>
          <a:prstGeom prst="rect">
            <a:avLst/>
          </a:prstGeom>
        </p:spPr>
      </p:pic>
      <p:pic>
        <p:nvPicPr>
          <p:cNvPr id="7" name="Picture 6">
            <a:extLst>
              <a:ext uri="{FF2B5EF4-FFF2-40B4-BE49-F238E27FC236}">
                <a16:creationId xmlns:a16="http://schemas.microsoft.com/office/drawing/2014/main" id="{33764060-BF2B-4229-990C-E5566D448597}"/>
              </a:ext>
            </a:extLst>
          </p:cNvPr>
          <p:cNvPicPr>
            <a:picLocks noChangeAspect="1"/>
          </p:cNvPicPr>
          <p:nvPr/>
        </p:nvPicPr>
        <p:blipFill>
          <a:blip r:embed="rId4"/>
          <a:stretch>
            <a:fillRect/>
          </a:stretch>
        </p:blipFill>
        <p:spPr>
          <a:xfrm>
            <a:off x="7334589" y="2570183"/>
            <a:ext cx="4267570" cy="891617"/>
          </a:xfrm>
          <a:prstGeom prst="rect">
            <a:avLst/>
          </a:prstGeom>
        </p:spPr>
      </p:pic>
      <p:pic>
        <p:nvPicPr>
          <p:cNvPr id="9" name="Picture 8">
            <a:extLst>
              <a:ext uri="{FF2B5EF4-FFF2-40B4-BE49-F238E27FC236}">
                <a16:creationId xmlns:a16="http://schemas.microsoft.com/office/drawing/2014/main" id="{9A0FEC9D-7FEF-64D0-F234-C89F93914657}"/>
              </a:ext>
            </a:extLst>
          </p:cNvPr>
          <p:cNvPicPr>
            <a:picLocks noChangeAspect="1"/>
          </p:cNvPicPr>
          <p:nvPr/>
        </p:nvPicPr>
        <p:blipFill>
          <a:blip r:embed="rId5"/>
          <a:stretch>
            <a:fillRect/>
          </a:stretch>
        </p:blipFill>
        <p:spPr>
          <a:xfrm>
            <a:off x="7334589" y="3778623"/>
            <a:ext cx="4779399" cy="1673528"/>
          </a:xfrm>
          <a:prstGeom prst="rect">
            <a:avLst/>
          </a:prstGeom>
        </p:spPr>
      </p:pic>
    </p:spTree>
    <p:extLst>
      <p:ext uri="{BB962C8B-B14F-4D97-AF65-F5344CB8AC3E}">
        <p14:creationId xmlns:p14="http://schemas.microsoft.com/office/powerpoint/2010/main" val="20328395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animEffect transition="in" filter="fade">
                                      <p:cBhvr>
                                        <p:cTn id="7" dur="1000"/>
                                        <p:tgtEl>
                                          <p:spTgt spid="3">
                                            <p:txEl>
                                              <p:pRg st="6" end="6"/>
                                            </p:txEl>
                                          </p:spTgt>
                                        </p:tgtEl>
                                      </p:cBhvr>
                                    </p:animEffect>
                                    <p:anim calcmode="lin" valueType="num">
                                      <p:cBhvr>
                                        <p:cTn id="8"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7" end="7"/>
                                            </p:txEl>
                                          </p:spTgt>
                                        </p:tgtEl>
                                        <p:attrNameLst>
                                          <p:attrName>style.visibility</p:attrName>
                                        </p:attrNameLst>
                                      </p:cBhvr>
                                      <p:to>
                                        <p:strVal val="visible"/>
                                      </p:to>
                                    </p:set>
                                    <p:animEffect transition="in" filter="fade">
                                      <p:cBhvr>
                                        <p:cTn id="14" dur="1000"/>
                                        <p:tgtEl>
                                          <p:spTgt spid="3">
                                            <p:txEl>
                                              <p:pRg st="7" end="7"/>
                                            </p:txEl>
                                          </p:spTgt>
                                        </p:tgtEl>
                                      </p:cBhvr>
                                    </p:animEffect>
                                    <p:anim calcmode="lin" valueType="num">
                                      <p:cBhvr>
                                        <p:cTn id="1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fade">
                                      <p:cBhvr>
                                        <p:cTn id="21" dur="1000"/>
                                        <p:tgtEl>
                                          <p:spTgt spid="5"/>
                                        </p:tgtEl>
                                      </p:cBhvr>
                                    </p:animEffect>
                                    <p:anim calcmode="lin" valueType="num">
                                      <p:cBhvr>
                                        <p:cTn id="22" dur="1000" fill="hold"/>
                                        <p:tgtEl>
                                          <p:spTgt spid="5"/>
                                        </p:tgtEl>
                                        <p:attrNameLst>
                                          <p:attrName>ppt_x</p:attrName>
                                        </p:attrNameLst>
                                      </p:cBhvr>
                                      <p:tavLst>
                                        <p:tav tm="0">
                                          <p:val>
                                            <p:strVal val="#ppt_x"/>
                                          </p:val>
                                        </p:tav>
                                        <p:tav tm="100000">
                                          <p:val>
                                            <p:strVal val="#ppt_x"/>
                                          </p:val>
                                        </p:tav>
                                      </p:tavLst>
                                    </p:anim>
                                    <p:anim calcmode="lin" valueType="num">
                                      <p:cBhvr>
                                        <p:cTn id="23"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8" end="8"/>
                                            </p:txEl>
                                          </p:spTgt>
                                        </p:tgtEl>
                                        <p:attrNameLst>
                                          <p:attrName>style.visibility</p:attrName>
                                        </p:attrNameLst>
                                      </p:cBhvr>
                                      <p:to>
                                        <p:strVal val="visible"/>
                                      </p:to>
                                    </p:set>
                                    <p:animEffect transition="in" filter="fade">
                                      <p:cBhvr>
                                        <p:cTn id="28" dur="1000"/>
                                        <p:tgtEl>
                                          <p:spTgt spid="3">
                                            <p:txEl>
                                              <p:pRg st="8" end="8"/>
                                            </p:txEl>
                                          </p:spTgt>
                                        </p:tgtEl>
                                      </p:cBhvr>
                                    </p:animEffect>
                                    <p:anim calcmode="lin" valueType="num">
                                      <p:cBhvr>
                                        <p:cTn id="29"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7"/>
                                        </p:tgtEl>
                                        <p:attrNameLst>
                                          <p:attrName>style.visibility</p:attrName>
                                        </p:attrNameLst>
                                      </p:cBhvr>
                                      <p:to>
                                        <p:strVal val="visible"/>
                                      </p:to>
                                    </p:set>
                                    <p:animEffect transition="in" filter="fade">
                                      <p:cBhvr>
                                        <p:cTn id="35" dur="1000"/>
                                        <p:tgtEl>
                                          <p:spTgt spid="7"/>
                                        </p:tgtEl>
                                      </p:cBhvr>
                                    </p:animEffect>
                                    <p:anim calcmode="lin" valueType="num">
                                      <p:cBhvr>
                                        <p:cTn id="36" dur="1000" fill="hold"/>
                                        <p:tgtEl>
                                          <p:spTgt spid="7"/>
                                        </p:tgtEl>
                                        <p:attrNameLst>
                                          <p:attrName>ppt_x</p:attrName>
                                        </p:attrNameLst>
                                      </p:cBhvr>
                                      <p:tavLst>
                                        <p:tav tm="0">
                                          <p:val>
                                            <p:strVal val="#ppt_x"/>
                                          </p:val>
                                        </p:tav>
                                        <p:tav tm="100000">
                                          <p:val>
                                            <p:strVal val="#ppt_x"/>
                                          </p:val>
                                        </p:tav>
                                      </p:tavLst>
                                    </p:anim>
                                    <p:anim calcmode="lin" valueType="num">
                                      <p:cBhvr>
                                        <p:cTn id="37"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xit" presetSubtype="0" fill="hold" nodeType="clickEffect">
                                  <p:stCondLst>
                                    <p:cond delay="0"/>
                                  </p:stCondLst>
                                  <p:childTnLst>
                                    <p:animEffect transition="out" filter="fade">
                                      <p:cBhvr>
                                        <p:cTn id="41" dur="1000"/>
                                        <p:tgtEl>
                                          <p:spTgt spid="5"/>
                                        </p:tgtEl>
                                      </p:cBhvr>
                                    </p:animEffect>
                                    <p:anim calcmode="lin" valueType="num">
                                      <p:cBhvr>
                                        <p:cTn id="42" dur="1000"/>
                                        <p:tgtEl>
                                          <p:spTgt spid="5"/>
                                        </p:tgtEl>
                                        <p:attrNameLst>
                                          <p:attrName>ppt_x</p:attrName>
                                        </p:attrNameLst>
                                      </p:cBhvr>
                                      <p:tavLst>
                                        <p:tav tm="0">
                                          <p:val>
                                            <p:strVal val="ppt_x"/>
                                          </p:val>
                                        </p:tav>
                                        <p:tav tm="100000">
                                          <p:val>
                                            <p:strVal val="ppt_x"/>
                                          </p:val>
                                        </p:tav>
                                      </p:tavLst>
                                    </p:anim>
                                    <p:anim calcmode="lin" valueType="num">
                                      <p:cBhvr>
                                        <p:cTn id="43" dur="1000"/>
                                        <p:tgtEl>
                                          <p:spTgt spid="5"/>
                                        </p:tgtEl>
                                        <p:attrNameLst>
                                          <p:attrName>ppt_y</p:attrName>
                                        </p:attrNameLst>
                                      </p:cBhvr>
                                      <p:tavLst>
                                        <p:tav tm="0">
                                          <p:val>
                                            <p:strVal val="ppt_y"/>
                                          </p:val>
                                        </p:tav>
                                        <p:tav tm="100000">
                                          <p:val>
                                            <p:strVal val="ppt_y+.1"/>
                                          </p:val>
                                        </p:tav>
                                      </p:tavLst>
                                    </p:anim>
                                    <p:set>
                                      <p:cBhvr>
                                        <p:cTn id="44" dur="1" fill="hold">
                                          <p:stCondLst>
                                            <p:cond delay="999"/>
                                          </p:stCondLst>
                                        </p:cTn>
                                        <p:tgtEl>
                                          <p:spTgt spid="5"/>
                                        </p:tgtEl>
                                        <p:attrNameLst>
                                          <p:attrName>style.visibility</p:attrName>
                                        </p:attrNameLst>
                                      </p:cBhvr>
                                      <p:to>
                                        <p:strVal val="hidden"/>
                                      </p:to>
                                    </p:set>
                                  </p:childTnLst>
                                </p:cTn>
                              </p:par>
                              <p:par>
                                <p:cTn id="45" presetID="42" presetClass="exit" presetSubtype="0" fill="hold" nodeType="withEffect">
                                  <p:stCondLst>
                                    <p:cond delay="0"/>
                                  </p:stCondLst>
                                  <p:childTnLst>
                                    <p:animEffect transition="out" filter="fade">
                                      <p:cBhvr>
                                        <p:cTn id="46" dur="1000"/>
                                        <p:tgtEl>
                                          <p:spTgt spid="7"/>
                                        </p:tgtEl>
                                      </p:cBhvr>
                                    </p:animEffect>
                                    <p:anim calcmode="lin" valueType="num">
                                      <p:cBhvr>
                                        <p:cTn id="47" dur="1000"/>
                                        <p:tgtEl>
                                          <p:spTgt spid="7"/>
                                        </p:tgtEl>
                                        <p:attrNameLst>
                                          <p:attrName>ppt_x</p:attrName>
                                        </p:attrNameLst>
                                      </p:cBhvr>
                                      <p:tavLst>
                                        <p:tav tm="0">
                                          <p:val>
                                            <p:strVal val="ppt_x"/>
                                          </p:val>
                                        </p:tav>
                                        <p:tav tm="100000">
                                          <p:val>
                                            <p:strVal val="ppt_x"/>
                                          </p:val>
                                        </p:tav>
                                      </p:tavLst>
                                    </p:anim>
                                    <p:anim calcmode="lin" valueType="num">
                                      <p:cBhvr>
                                        <p:cTn id="48" dur="1000"/>
                                        <p:tgtEl>
                                          <p:spTgt spid="7"/>
                                        </p:tgtEl>
                                        <p:attrNameLst>
                                          <p:attrName>ppt_y</p:attrName>
                                        </p:attrNameLst>
                                      </p:cBhvr>
                                      <p:tavLst>
                                        <p:tav tm="0">
                                          <p:val>
                                            <p:strVal val="ppt_y"/>
                                          </p:val>
                                        </p:tav>
                                        <p:tav tm="100000">
                                          <p:val>
                                            <p:strVal val="ppt_y+.1"/>
                                          </p:val>
                                        </p:tav>
                                      </p:tavLst>
                                    </p:anim>
                                    <p:set>
                                      <p:cBhvr>
                                        <p:cTn id="49" dur="1" fill="hold">
                                          <p:stCondLst>
                                            <p:cond delay="999"/>
                                          </p:stCondLst>
                                        </p:cTn>
                                        <p:tgtEl>
                                          <p:spTgt spid="7"/>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42" presetClass="entr" presetSubtype="0" fill="hold" nodeType="click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Effect transition="in" filter="fade">
                                      <p:cBhvr>
                                        <p:cTn id="54" dur="1000"/>
                                        <p:tgtEl>
                                          <p:spTgt spid="3">
                                            <p:txEl>
                                              <p:pRg st="9" end="9"/>
                                            </p:txEl>
                                          </p:spTgt>
                                        </p:tgtEl>
                                      </p:cBhvr>
                                    </p:animEffect>
                                    <p:anim calcmode="lin" valueType="num">
                                      <p:cBhvr>
                                        <p:cTn id="5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5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2" presetClass="entr" presetSubtype="0" fill="hold" nodeType="clickEffect">
                                  <p:stCondLst>
                                    <p:cond delay="0"/>
                                  </p:stCondLst>
                                  <p:childTnLst>
                                    <p:set>
                                      <p:cBhvr>
                                        <p:cTn id="60" dur="1" fill="hold">
                                          <p:stCondLst>
                                            <p:cond delay="0"/>
                                          </p:stCondLst>
                                        </p:cTn>
                                        <p:tgtEl>
                                          <p:spTgt spid="9"/>
                                        </p:tgtEl>
                                        <p:attrNameLst>
                                          <p:attrName>style.visibility</p:attrName>
                                        </p:attrNameLst>
                                      </p:cBhvr>
                                      <p:to>
                                        <p:strVal val="visible"/>
                                      </p:to>
                                    </p:set>
                                    <p:animEffect transition="in" filter="fade">
                                      <p:cBhvr>
                                        <p:cTn id="61" dur="1000"/>
                                        <p:tgtEl>
                                          <p:spTgt spid="9"/>
                                        </p:tgtEl>
                                      </p:cBhvr>
                                    </p:animEffect>
                                    <p:anim calcmode="lin" valueType="num">
                                      <p:cBhvr>
                                        <p:cTn id="62" dur="1000" fill="hold"/>
                                        <p:tgtEl>
                                          <p:spTgt spid="9"/>
                                        </p:tgtEl>
                                        <p:attrNameLst>
                                          <p:attrName>ppt_x</p:attrName>
                                        </p:attrNameLst>
                                      </p:cBhvr>
                                      <p:tavLst>
                                        <p:tav tm="0">
                                          <p:val>
                                            <p:strVal val="#ppt_x"/>
                                          </p:val>
                                        </p:tav>
                                        <p:tav tm="100000">
                                          <p:val>
                                            <p:strVal val="#ppt_x"/>
                                          </p:val>
                                        </p:tav>
                                      </p:tavLst>
                                    </p:anim>
                                    <p:anim calcmode="lin" valueType="num">
                                      <p:cBhvr>
                                        <p:cTn id="63" dur="1000" fill="hold"/>
                                        <p:tgtEl>
                                          <p:spTgt spid="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Edge Effects in Kernel Smoothing</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lstStyle/>
          <a:p>
            <a:r>
              <a:rPr lang="en-US" dirty="0"/>
              <a:t>Kernels extend beyond the boundaries.</a:t>
            </a:r>
          </a:p>
          <a:p>
            <a:pPr lvl="1"/>
            <a:r>
              <a:rPr lang="en-US" dirty="0"/>
              <a:t>Kernel weights spill over boundaries, causing bias.</a:t>
            </a:r>
          </a:p>
          <a:p>
            <a:pPr lvl="1"/>
            <a:endParaRPr lang="en-US" dirty="0"/>
          </a:p>
          <a:p>
            <a:pPr lvl="1"/>
            <a:r>
              <a:rPr lang="en-US" dirty="0"/>
              <a:t>Solution: </a:t>
            </a:r>
            <a:br>
              <a:rPr lang="en-US" dirty="0"/>
            </a:br>
            <a:r>
              <a:rPr lang="en-US" dirty="0"/>
              <a:t>Boundary Correction Factor: To estimate the density/intensity near the boundary.  </a:t>
            </a:r>
          </a:p>
        </p:txBody>
      </p:sp>
      <p:pic>
        <p:nvPicPr>
          <p:cNvPr id="5" name="Picture 4">
            <a:extLst>
              <a:ext uri="{FF2B5EF4-FFF2-40B4-BE49-F238E27FC236}">
                <a16:creationId xmlns:a16="http://schemas.microsoft.com/office/drawing/2014/main" id="{9F88615E-D3BD-87A2-AFF8-A99FC8161F37}"/>
              </a:ext>
            </a:extLst>
          </p:cNvPr>
          <p:cNvPicPr>
            <a:picLocks noChangeAspect="1"/>
          </p:cNvPicPr>
          <p:nvPr/>
        </p:nvPicPr>
        <p:blipFill>
          <a:blip r:embed="rId3"/>
          <a:stretch>
            <a:fillRect/>
          </a:stretch>
        </p:blipFill>
        <p:spPr>
          <a:xfrm>
            <a:off x="4554839" y="4462571"/>
            <a:ext cx="2377646" cy="533446"/>
          </a:xfrm>
          <a:prstGeom prst="rect">
            <a:avLst/>
          </a:prstGeom>
        </p:spPr>
      </p:pic>
      <p:pic>
        <p:nvPicPr>
          <p:cNvPr id="7" name="Picture 6">
            <a:extLst>
              <a:ext uri="{FF2B5EF4-FFF2-40B4-BE49-F238E27FC236}">
                <a16:creationId xmlns:a16="http://schemas.microsoft.com/office/drawing/2014/main" id="{991CC85F-CD60-2790-74A9-A19D6904FF71}"/>
              </a:ext>
            </a:extLst>
          </p:cNvPr>
          <p:cNvPicPr>
            <a:picLocks noChangeAspect="1"/>
          </p:cNvPicPr>
          <p:nvPr/>
        </p:nvPicPr>
        <p:blipFill>
          <a:blip r:embed="rId4"/>
          <a:stretch>
            <a:fillRect/>
          </a:stretch>
        </p:blipFill>
        <p:spPr>
          <a:xfrm>
            <a:off x="4695821" y="5117745"/>
            <a:ext cx="2095682" cy="281964"/>
          </a:xfrm>
          <a:prstGeom prst="rect">
            <a:avLst/>
          </a:prstGeom>
        </p:spPr>
      </p:pic>
    </p:spTree>
    <p:extLst>
      <p:ext uri="{BB962C8B-B14F-4D97-AF65-F5344CB8AC3E}">
        <p14:creationId xmlns:p14="http://schemas.microsoft.com/office/powerpoint/2010/main" val="354233138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Adaptive Kernel Smoothing</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lstStyle/>
          <a:p>
            <a:r>
              <a:rPr lang="en-US" dirty="0"/>
              <a:t>Limitations of fixed bandwidth:</a:t>
            </a:r>
          </a:p>
          <a:p>
            <a:pPr lvl="1">
              <a:buFont typeface="Arial" panose="020B0604020202020204" pitchFamily="34" charset="0"/>
              <a:buChar char="•"/>
            </a:pPr>
            <a:r>
              <a:rPr lang="en-US" dirty="0"/>
              <a:t> Difficulties in heterogeneous populations (cities vs rural)</a:t>
            </a:r>
          </a:p>
          <a:p>
            <a:endParaRPr lang="en-US" dirty="0"/>
          </a:p>
          <a:p>
            <a:r>
              <a:rPr lang="en-US" dirty="0"/>
              <a:t>Adaptive kernel smoothing approach:</a:t>
            </a:r>
          </a:p>
          <a:p>
            <a:pPr lvl="1">
              <a:buFont typeface="Arial" panose="020B0604020202020204" pitchFamily="34" charset="0"/>
              <a:buChar char="•"/>
            </a:pPr>
            <a:r>
              <a:rPr lang="en-US" dirty="0"/>
              <a:t> Bandwidth varies spatially according to local density</a:t>
            </a:r>
          </a:p>
          <a:p>
            <a:endParaRPr lang="en-US" dirty="0"/>
          </a:p>
        </p:txBody>
      </p:sp>
      <p:pic>
        <p:nvPicPr>
          <p:cNvPr id="5" name="Picture 4">
            <a:extLst>
              <a:ext uri="{FF2B5EF4-FFF2-40B4-BE49-F238E27FC236}">
                <a16:creationId xmlns:a16="http://schemas.microsoft.com/office/drawing/2014/main" id="{63C3EAF7-5EC1-7393-0E6F-BF6010CBC04E}"/>
              </a:ext>
            </a:extLst>
          </p:cNvPr>
          <p:cNvPicPr>
            <a:picLocks noChangeAspect="1"/>
          </p:cNvPicPr>
          <p:nvPr/>
        </p:nvPicPr>
        <p:blipFill>
          <a:blip r:embed="rId3"/>
          <a:stretch>
            <a:fillRect/>
          </a:stretch>
        </p:blipFill>
        <p:spPr>
          <a:xfrm>
            <a:off x="4727103" y="4284896"/>
            <a:ext cx="2133785" cy="586791"/>
          </a:xfrm>
          <a:prstGeom prst="rect">
            <a:avLst/>
          </a:prstGeom>
        </p:spPr>
      </p:pic>
      <p:pic>
        <p:nvPicPr>
          <p:cNvPr id="7" name="Picture 6">
            <a:extLst>
              <a:ext uri="{FF2B5EF4-FFF2-40B4-BE49-F238E27FC236}">
                <a16:creationId xmlns:a16="http://schemas.microsoft.com/office/drawing/2014/main" id="{DC3FDDCC-707F-EC97-895C-0E5AA2D02E7B}"/>
              </a:ext>
            </a:extLst>
          </p:cNvPr>
          <p:cNvPicPr>
            <a:picLocks noChangeAspect="1"/>
          </p:cNvPicPr>
          <p:nvPr/>
        </p:nvPicPr>
        <p:blipFill>
          <a:blip r:embed="rId4"/>
          <a:stretch>
            <a:fillRect/>
          </a:stretch>
        </p:blipFill>
        <p:spPr>
          <a:xfrm>
            <a:off x="7518364" y="4239901"/>
            <a:ext cx="2171888" cy="320068"/>
          </a:xfrm>
          <a:prstGeom prst="rect">
            <a:avLst/>
          </a:prstGeom>
        </p:spPr>
      </p:pic>
      <p:pic>
        <p:nvPicPr>
          <p:cNvPr id="9" name="Picture 8">
            <a:extLst>
              <a:ext uri="{FF2B5EF4-FFF2-40B4-BE49-F238E27FC236}">
                <a16:creationId xmlns:a16="http://schemas.microsoft.com/office/drawing/2014/main" id="{223CBC0C-D3FF-2C0B-6E1D-964A2526CEDA}"/>
              </a:ext>
            </a:extLst>
          </p:cNvPr>
          <p:cNvPicPr>
            <a:picLocks noChangeAspect="1"/>
          </p:cNvPicPr>
          <p:nvPr/>
        </p:nvPicPr>
        <p:blipFill>
          <a:blip r:embed="rId5"/>
          <a:stretch>
            <a:fillRect/>
          </a:stretch>
        </p:blipFill>
        <p:spPr>
          <a:xfrm>
            <a:off x="7308795" y="4665472"/>
            <a:ext cx="2591025" cy="243861"/>
          </a:xfrm>
          <a:prstGeom prst="rect">
            <a:avLst/>
          </a:prstGeom>
        </p:spPr>
      </p:pic>
    </p:spTree>
    <p:extLst>
      <p:ext uri="{BB962C8B-B14F-4D97-AF65-F5344CB8AC3E}">
        <p14:creationId xmlns:p14="http://schemas.microsoft.com/office/powerpoint/2010/main" val="33524799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Spatial Relative Risk</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a:xfrm>
            <a:off x="1079500" y="2879725"/>
            <a:ext cx="10026650" cy="3978275"/>
          </a:xfrm>
        </p:spPr>
        <p:txBody>
          <a:bodyPr/>
          <a:lstStyle/>
          <a:p>
            <a:r>
              <a:rPr lang="en-US" dirty="0"/>
              <a:t>𝑓(𝑠): Density of disease cases </a:t>
            </a:r>
          </a:p>
          <a:p>
            <a:r>
              <a:rPr lang="en-US" dirty="0"/>
              <a:t>𝑔(𝑠): Density of controls (population at risk)</a:t>
            </a:r>
          </a:p>
          <a:p>
            <a:r>
              <a:rPr lang="en-US" dirty="0"/>
              <a:t>Visualizing relative risk (log-scale):Log-relative risk: 𝜌(𝑠)=log⁡(𝑟(𝑠))</a:t>
            </a:r>
          </a:p>
        </p:txBody>
      </p:sp>
      <p:pic>
        <p:nvPicPr>
          <p:cNvPr id="7" name="Picture 6">
            <a:extLst>
              <a:ext uri="{FF2B5EF4-FFF2-40B4-BE49-F238E27FC236}">
                <a16:creationId xmlns:a16="http://schemas.microsoft.com/office/drawing/2014/main" id="{CD2FB82B-1535-A76A-10A9-9DF7718BA4A8}"/>
              </a:ext>
            </a:extLst>
          </p:cNvPr>
          <p:cNvPicPr>
            <a:picLocks noChangeAspect="1"/>
          </p:cNvPicPr>
          <p:nvPr/>
        </p:nvPicPr>
        <p:blipFill>
          <a:blip r:embed="rId3"/>
          <a:stretch>
            <a:fillRect/>
          </a:stretch>
        </p:blipFill>
        <p:spPr>
          <a:xfrm>
            <a:off x="4883970" y="1926560"/>
            <a:ext cx="1501270" cy="693480"/>
          </a:xfrm>
          <a:prstGeom prst="rect">
            <a:avLst/>
          </a:prstGeom>
        </p:spPr>
      </p:pic>
    </p:spTree>
    <p:extLst>
      <p:ext uri="{BB962C8B-B14F-4D97-AF65-F5344CB8AC3E}">
        <p14:creationId xmlns:p14="http://schemas.microsoft.com/office/powerpoint/2010/main" val="14714366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46868C-3D0E-B0FA-F83F-F73149568057}"/>
              </a:ext>
            </a:extLst>
          </p:cNvPr>
          <p:cNvSpPr>
            <a:spLocks noGrp="1"/>
          </p:cNvSpPr>
          <p:nvPr>
            <p:ph type="title"/>
          </p:nvPr>
        </p:nvSpPr>
        <p:spPr/>
        <p:txBody>
          <a:bodyPr/>
          <a:lstStyle/>
          <a:p>
            <a:r>
              <a:rPr lang="en-US" dirty="0"/>
              <a:t>Challenges in Estimating Relative Risk</a:t>
            </a:r>
          </a:p>
        </p:txBody>
      </p:sp>
      <p:sp>
        <p:nvSpPr>
          <p:cNvPr id="3" name="Content Placeholder 2">
            <a:extLst>
              <a:ext uri="{FF2B5EF4-FFF2-40B4-BE49-F238E27FC236}">
                <a16:creationId xmlns:a16="http://schemas.microsoft.com/office/drawing/2014/main" id="{7FF004B9-84B3-AD6D-D827-0358D1FF4797}"/>
              </a:ext>
            </a:extLst>
          </p:cNvPr>
          <p:cNvSpPr>
            <a:spLocks noGrp="1"/>
          </p:cNvSpPr>
          <p:nvPr>
            <p:ph idx="1"/>
          </p:nvPr>
        </p:nvSpPr>
        <p:spPr/>
        <p:txBody>
          <a:bodyPr/>
          <a:lstStyle/>
          <a:p>
            <a:r>
              <a:rPr lang="en-US" dirty="0"/>
              <a:t>Instability in low-density areas</a:t>
            </a:r>
          </a:p>
          <a:p>
            <a:r>
              <a:rPr lang="en-US" dirty="0"/>
              <a:t>Sensitivity on log-scale:</a:t>
            </a:r>
          </a:p>
          <a:p>
            <a:pPr lvl="1"/>
            <a:r>
              <a:rPr lang="en-US" dirty="0"/>
              <a:t>Errors in low-density areas magnified</a:t>
            </a:r>
          </a:p>
          <a:p>
            <a:pPr lvl="1"/>
            <a:r>
              <a:rPr lang="en-US" dirty="0"/>
              <a:t>		</a:t>
            </a:r>
          </a:p>
          <a:p>
            <a:pPr lvl="1"/>
            <a:r>
              <a:rPr lang="en-US" dirty="0"/>
              <a:t>Critical importance of bandwidth selection:</a:t>
            </a:r>
          </a:p>
          <a:p>
            <a:pPr lvl="1"/>
            <a:r>
              <a:rPr lang="en-US" dirty="0"/>
              <a:t>Typically, single common bandwidth chosen</a:t>
            </a:r>
          </a:p>
          <a:p>
            <a:pPr lvl="1"/>
            <a:r>
              <a:rPr lang="en-US" dirty="0"/>
              <a:t>Adaptive bandwidth methods recommended</a:t>
            </a:r>
          </a:p>
        </p:txBody>
      </p:sp>
    </p:spTree>
    <p:extLst>
      <p:ext uri="{BB962C8B-B14F-4D97-AF65-F5344CB8AC3E}">
        <p14:creationId xmlns:p14="http://schemas.microsoft.com/office/powerpoint/2010/main" val="1159087192"/>
      </p:ext>
    </p:extLst>
  </p:cSld>
  <p:clrMapOvr>
    <a:masterClrMapping/>
  </p:clrMapOvr>
</p:sld>
</file>

<file path=ppt/theme/theme1.xml><?xml version="1.0" encoding="utf-8"?>
<a:theme xmlns:a="http://schemas.openxmlformats.org/drawingml/2006/main" name="LeafVTI">
  <a:themeElements>
    <a:clrScheme name="Green Yellow">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EE7B08"/>
      </a:hlink>
      <a:folHlink>
        <a:srgbClr val="977B2D"/>
      </a:folHlink>
    </a:clrScheme>
    <a:fontScheme name="Leaf">
      <a:majorFont>
        <a:latin typeface="Rockwell Nova Light"/>
        <a:ea typeface=""/>
        <a:cs typeface=""/>
      </a:majorFont>
      <a:minorFont>
        <a:latin typeface="Avenir Next LT Pro Light"/>
        <a:ea typeface=""/>
        <a:cs typeface=""/>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LeafVTI" id="{AD13D32C-3873-4EF1-A28C-5D0E64FF0913}" vid="{0D2E0FD0-9C17-4337-BD21-33917FC300A9}"/>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8" ma:contentTypeDescription="Create a new document." ma:contentTypeScope="" ma:versionID="60f5a4f2d2b0abadcf532d48ebf9cb71">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7dd78129e6a1811f84807ad11c651531"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element ref="ns2:MediaServiceSystem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element name="MediaServiceSystemTags" ma:index="32" nillable="true" ma:displayName="MediaServiceSystemTags" ma:hidden="true" ma:internalName="MediaServiceSystemTag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MediaServiceKeyPoints xmlns="71af3243-3dd4-4a8d-8c0d-dd76da1f02a5" xsi:nil="true"/>
  </documentManagement>
</p:properties>
</file>

<file path=customXml/itemProps1.xml><?xml version="1.0" encoding="utf-8"?>
<ds:datastoreItem xmlns:ds="http://schemas.openxmlformats.org/officeDocument/2006/customXml" ds:itemID="{F021420E-D6CD-4398-9C5C-03FBF6887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70C3F92-C0AD-4E73-8A22-9D413A456BAF}">
  <ds:schemaRefs>
    <ds:schemaRef ds:uri="http://schemas.microsoft.com/sharepoint/v3/contenttype/forms"/>
  </ds:schemaRefs>
</ds:datastoreItem>
</file>

<file path=customXml/itemProps3.xml><?xml version="1.0" encoding="utf-8"?>
<ds:datastoreItem xmlns:ds="http://schemas.openxmlformats.org/officeDocument/2006/customXml" ds:itemID="{975126FD-8B44-46F3-BEB2-D5456E76919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docMetadata/LabelInfo.xml><?xml version="1.0" encoding="utf-8"?>
<clbl:labelList xmlns:clbl="http://schemas.microsoft.com/office/2020/mipLabelMetadata"/>
</file>

<file path=docProps/app.xml><?xml version="1.0" encoding="utf-8"?>
<Properties xmlns="http://schemas.openxmlformats.org/officeDocument/2006/extended-properties" xmlns:vt="http://schemas.openxmlformats.org/officeDocument/2006/docPropsVTypes">
  <Template>{53A215DC-08AF-4086-9337-0C90C014507D}tf22339732_win32</Template>
  <TotalTime>528</TotalTime>
  <Words>865</Words>
  <Application>Microsoft Office PowerPoint</Application>
  <PresentationFormat>Widescreen</PresentationFormat>
  <Paragraphs>99</Paragraphs>
  <Slides>13</Slides>
  <Notes>13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Arial</vt:lpstr>
      <vt:lpstr>Avenir Next LT Pro Light</vt:lpstr>
      <vt:lpstr>Calibri</vt:lpstr>
      <vt:lpstr>Rockwell Nova Light</vt:lpstr>
      <vt:lpstr>Wingdings</vt:lpstr>
      <vt:lpstr>LeafVTI</vt:lpstr>
      <vt:lpstr>Kernel Smoothing Methods in Spatial Epidemiology</vt:lpstr>
      <vt:lpstr>Agenda</vt:lpstr>
      <vt:lpstr>What is kernel smoothing</vt:lpstr>
      <vt:lpstr>Kernel Intensity and Density Estimation</vt:lpstr>
      <vt:lpstr>Bandwidth Selection</vt:lpstr>
      <vt:lpstr>Edge Effects in Kernel Smoothing</vt:lpstr>
      <vt:lpstr>Adaptive Kernel Smoothing</vt:lpstr>
      <vt:lpstr>Spatial Relative Risk</vt:lpstr>
      <vt:lpstr>Challenges in Estimating Relative Risk</vt:lpstr>
      <vt:lpstr>Adaptive Estimation of Relative Risk (Example)</vt:lpstr>
      <vt:lpstr>Conditional Probability Estimation</vt:lpstr>
      <vt:lpstr>Relative Risk vs. Conditional Probability</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Bayesian Disease Mapping with R-INLA</dc:title>
  <dc:creator>Navid Mohseni</dc:creator>
  <cp:lastModifiedBy>Navid Mohseni</cp:lastModifiedBy>
  <cp:revision>6</cp:revision>
  <dcterms:created xsi:type="dcterms:W3CDTF">2025-02-03T15:21:13Z</dcterms:created>
  <dcterms:modified xsi:type="dcterms:W3CDTF">2025-03-31T19:59:01Z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