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4"/>
  </p:sldMasterIdLst>
  <p:notesMasterIdLst>
    <p:notesMasterId r:id="rId20"/>
  </p:notesMasterIdLst>
  <p:handoutMasterIdLst>
    <p:handoutMasterId r:id="rId21"/>
  </p:handoutMasterIdLst>
  <p:sldIdLst>
    <p:sldId id="276" r:id="rId5"/>
    <p:sldId id="257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0A0FDD-4C01-4C17-A3ED-402929335374}" v="6" dt="2025-05-05T18:24:11.732"/>
  </p1510:revLst>
</p1510:revInfo>
</file>

<file path=ppt/tableStyles.xml><?xml version="1.0" encoding="utf-8"?>
<a:tblStyleLst xmlns:a="http://schemas.openxmlformats.org/drawingml/2006/main" def="{5FD0F851-EC5A-4D38-B0AD-8093EC10F338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706" autoAdjust="0"/>
  </p:normalViewPr>
  <p:slideViewPr>
    <p:cSldViewPr snapToGrid="0">
      <p:cViewPr>
        <p:scale>
          <a:sx n="91" d="100"/>
          <a:sy n="91" d="100"/>
        </p:scale>
        <p:origin x="322" y="72"/>
      </p:cViewPr>
      <p:guideLst>
        <p:guide orient="horz" pos="292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374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id Mohseni" userId="bc7340b2204e0a35" providerId="LiveId" clId="{E90A0FDD-4C01-4C17-A3ED-402929335374}"/>
    <pc:docChg chg="undo custSel modSld">
      <pc:chgData name="Navid Mohseni" userId="bc7340b2204e0a35" providerId="LiveId" clId="{E90A0FDD-4C01-4C17-A3ED-402929335374}" dt="2025-05-05T18:44:48.968" v="242"/>
      <pc:docMkLst>
        <pc:docMk/>
      </pc:docMkLst>
      <pc:sldChg chg="modSp mod modNotesTx">
        <pc:chgData name="Navid Mohseni" userId="bc7340b2204e0a35" providerId="LiveId" clId="{E90A0FDD-4C01-4C17-A3ED-402929335374}" dt="2025-05-05T18:39:56.734" v="82" actId="20577"/>
        <pc:sldMkLst>
          <pc:docMk/>
          <pc:sldMk cId="897629458" sldId="299"/>
        </pc:sldMkLst>
        <pc:spChg chg="mod">
          <ac:chgData name="Navid Mohseni" userId="bc7340b2204e0a35" providerId="LiveId" clId="{E90A0FDD-4C01-4C17-A3ED-402929335374}" dt="2025-05-05T18:15:13.782" v="8" actId="27636"/>
          <ac:spMkLst>
            <pc:docMk/>
            <pc:sldMk cId="897629458" sldId="299"/>
            <ac:spMk id="3" creationId="{9EE3C637-7CD6-1C61-2B15-3C96DB08D89E}"/>
          </ac:spMkLst>
        </pc:spChg>
      </pc:sldChg>
      <pc:sldChg chg="modSp mod modNotesTx">
        <pc:chgData name="Navid Mohseni" userId="bc7340b2204e0a35" providerId="LiveId" clId="{E90A0FDD-4C01-4C17-A3ED-402929335374}" dt="2025-05-05T18:43:43.134" v="236" actId="20577"/>
        <pc:sldMkLst>
          <pc:docMk/>
          <pc:sldMk cId="4182635033" sldId="300"/>
        </pc:sldMkLst>
        <pc:spChg chg="mod">
          <ac:chgData name="Navid Mohseni" userId="bc7340b2204e0a35" providerId="LiveId" clId="{E90A0FDD-4C01-4C17-A3ED-402929335374}" dt="2025-05-05T18:15:20.650" v="15" actId="27636"/>
          <ac:spMkLst>
            <pc:docMk/>
            <pc:sldMk cId="4182635033" sldId="300"/>
            <ac:spMk id="3" creationId="{9EE3C637-7CD6-1C61-2B15-3C96DB08D89E}"/>
          </ac:spMkLst>
        </pc:spChg>
        <pc:picChg chg="mod">
          <ac:chgData name="Navid Mohseni" userId="bc7340b2204e0a35" providerId="LiveId" clId="{E90A0FDD-4C01-4C17-A3ED-402929335374}" dt="2025-05-05T18:19:06.324" v="19" actId="14100"/>
          <ac:picMkLst>
            <pc:docMk/>
            <pc:sldMk cId="4182635033" sldId="300"/>
            <ac:picMk id="5" creationId="{20A13C42-D47A-3F0D-051F-CD8C55A00052}"/>
          </ac:picMkLst>
        </pc:picChg>
      </pc:sldChg>
      <pc:sldChg chg="modSp mod">
        <pc:chgData name="Navid Mohseni" userId="bc7340b2204e0a35" providerId="LiveId" clId="{E90A0FDD-4C01-4C17-A3ED-402929335374}" dt="2025-05-05T18:44:36.843" v="240" actId="27636"/>
        <pc:sldMkLst>
          <pc:docMk/>
          <pc:sldMk cId="1171166875" sldId="301"/>
        </pc:sldMkLst>
        <pc:spChg chg="mod">
          <ac:chgData name="Navid Mohseni" userId="bc7340b2204e0a35" providerId="LiveId" clId="{E90A0FDD-4C01-4C17-A3ED-402929335374}" dt="2025-05-05T18:44:36.843" v="240" actId="27636"/>
          <ac:spMkLst>
            <pc:docMk/>
            <pc:sldMk cId="1171166875" sldId="301"/>
            <ac:spMk id="3" creationId="{9EE3C637-7CD6-1C61-2B15-3C96DB08D89E}"/>
          </ac:spMkLst>
        </pc:spChg>
      </pc:sldChg>
      <pc:sldChg chg="modNotesTx">
        <pc:chgData name="Navid Mohseni" userId="bc7340b2204e0a35" providerId="LiveId" clId="{E90A0FDD-4C01-4C17-A3ED-402929335374}" dt="2025-05-05T18:44:48.968" v="242"/>
        <pc:sldMkLst>
          <pc:docMk/>
          <pc:sldMk cId="3408238620" sldId="303"/>
        </pc:sldMkLst>
      </pc:sldChg>
      <pc:sldChg chg="modNotesTx">
        <pc:chgData name="Navid Mohseni" userId="bc7340b2204e0a35" providerId="LiveId" clId="{E90A0FDD-4C01-4C17-A3ED-402929335374}" dt="2025-05-05T18:31:37.460" v="37"/>
        <pc:sldMkLst>
          <pc:docMk/>
          <pc:sldMk cId="385102540" sldId="304"/>
        </pc:sldMkLst>
      </pc:sldChg>
      <pc:sldChg chg="addSp delSp modSp mod delAnim modAnim modNotesTx">
        <pc:chgData name="Navid Mohseni" userId="bc7340b2204e0a35" providerId="LiveId" clId="{E90A0FDD-4C01-4C17-A3ED-402929335374}" dt="2025-05-05T18:32:05.626" v="39"/>
        <pc:sldMkLst>
          <pc:docMk/>
          <pc:sldMk cId="410543187" sldId="306"/>
        </pc:sldMkLst>
        <pc:spChg chg="del">
          <ac:chgData name="Navid Mohseni" userId="bc7340b2204e0a35" providerId="LiveId" clId="{E90A0FDD-4C01-4C17-A3ED-402929335374}" dt="2025-05-05T18:23:44.598" v="20" actId="478"/>
          <ac:spMkLst>
            <pc:docMk/>
            <pc:sldMk cId="410543187" sldId="306"/>
            <ac:spMk id="3" creationId="{21C9415C-3F1B-5AF4-6D27-02D7041968C3}"/>
          </ac:spMkLst>
        </pc:spChg>
        <pc:spChg chg="add mod">
          <ac:chgData name="Navid Mohseni" userId="bc7340b2204e0a35" providerId="LiveId" clId="{E90A0FDD-4C01-4C17-A3ED-402929335374}" dt="2025-05-05T18:23:58.254" v="28" actId="27636"/>
          <ac:spMkLst>
            <pc:docMk/>
            <pc:sldMk cId="410543187" sldId="306"/>
            <ac:spMk id="5" creationId="{1BAB0D83-A874-BDC9-96D4-AEB26F58D3B4}"/>
          </ac:spMkLst>
        </pc:spChg>
        <pc:spChg chg="add del">
          <ac:chgData name="Navid Mohseni" userId="bc7340b2204e0a35" providerId="LiveId" clId="{E90A0FDD-4C01-4C17-A3ED-402929335374}" dt="2025-05-05T18:23:45.698" v="22"/>
          <ac:spMkLst>
            <pc:docMk/>
            <pc:sldMk cId="410543187" sldId="306"/>
            <ac:spMk id="7" creationId="{A7AF34EA-B065-5F68-4B61-F239D0001FD6}"/>
          </ac:spMkLst>
        </pc:spChg>
      </pc:sldChg>
      <pc:sldChg chg="modSp mod modNotesTx">
        <pc:chgData name="Navid Mohseni" userId="bc7340b2204e0a35" providerId="LiveId" clId="{E90A0FDD-4C01-4C17-A3ED-402929335374}" dt="2025-05-05T18:34:44.358" v="65" actId="20577"/>
        <pc:sldMkLst>
          <pc:docMk/>
          <pc:sldMk cId="1729839725" sldId="309"/>
        </pc:sldMkLst>
        <pc:spChg chg="mod">
          <ac:chgData name="Navid Mohseni" userId="bc7340b2204e0a35" providerId="LiveId" clId="{E90A0FDD-4C01-4C17-A3ED-402929335374}" dt="2025-05-05T18:34:44.358" v="65" actId="20577"/>
          <ac:spMkLst>
            <pc:docMk/>
            <pc:sldMk cId="1729839725" sldId="309"/>
            <ac:spMk id="2" creationId="{836140A3-E28B-7B62-5023-C725F2BFBF3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5F479-6D05-4D4F-92CD-A0B5F2E7C6F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A4AE18-486F-4405-8087-086F8C896751}">
      <dgm:prSet/>
      <dgm:spPr/>
      <dgm:t>
        <a:bodyPr/>
        <a:lstStyle/>
        <a:p>
          <a:r>
            <a:rPr lang="en-US" dirty="0"/>
            <a:t>Areal Data</a:t>
          </a:r>
        </a:p>
      </dgm:t>
    </dgm:pt>
    <dgm:pt modelId="{9F043C12-26F9-44B9-90DE-8C62986858E9}" type="parTrans" cxnId="{EDDE0115-40F4-4AE8-A25C-BCEF2D080CDC}">
      <dgm:prSet/>
      <dgm:spPr/>
      <dgm:t>
        <a:bodyPr/>
        <a:lstStyle/>
        <a:p>
          <a:endParaRPr lang="en-US"/>
        </a:p>
      </dgm:t>
    </dgm:pt>
    <dgm:pt modelId="{C685DA7B-3925-423B-9BAB-BD8FA342F869}" type="sibTrans" cxnId="{EDDE0115-40F4-4AE8-A25C-BCEF2D080CDC}">
      <dgm:prSet/>
      <dgm:spPr/>
      <dgm:t>
        <a:bodyPr/>
        <a:lstStyle/>
        <a:p>
          <a:endParaRPr lang="en-US"/>
        </a:p>
      </dgm:t>
    </dgm:pt>
    <dgm:pt modelId="{58651C06-4743-4814-A4E3-829E3D28487A}">
      <dgm:prSet/>
      <dgm:spPr/>
      <dgm:t>
        <a:bodyPr/>
        <a:lstStyle/>
        <a:p>
          <a:r>
            <a:rPr lang="en-US" dirty="0"/>
            <a:t>INLA and R-INLA Review</a:t>
          </a:r>
        </a:p>
      </dgm:t>
    </dgm:pt>
    <dgm:pt modelId="{1096E16D-05CC-4877-B696-8D3EA6078755}" type="parTrans" cxnId="{0174C3F1-0548-4305-A2E4-24C8C547C974}">
      <dgm:prSet/>
      <dgm:spPr/>
      <dgm:t>
        <a:bodyPr/>
        <a:lstStyle/>
        <a:p>
          <a:endParaRPr lang="en-US"/>
        </a:p>
      </dgm:t>
    </dgm:pt>
    <dgm:pt modelId="{74A3A708-AFF6-4185-A364-BA951A3929F3}" type="sibTrans" cxnId="{0174C3F1-0548-4305-A2E4-24C8C547C974}">
      <dgm:prSet/>
      <dgm:spPr/>
      <dgm:t>
        <a:bodyPr/>
        <a:lstStyle/>
        <a:p>
          <a:endParaRPr lang="en-US"/>
        </a:p>
      </dgm:t>
    </dgm:pt>
    <dgm:pt modelId="{7417E410-3DE7-42A0-9682-E2D20FE7A93C}">
      <dgm:prSet/>
      <dgm:spPr/>
      <dgm:t>
        <a:bodyPr/>
        <a:lstStyle/>
        <a:p>
          <a:r>
            <a:rPr lang="en-US" dirty="0"/>
            <a:t>Modeling</a:t>
          </a:r>
        </a:p>
      </dgm:t>
    </dgm:pt>
    <dgm:pt modelId="{57F79A3B-53DA-4300-A354-27B81083D8DE}" type="parTrans" cxnId="{2BA0DDF4-E497-4320-A810-680FC89BC7BE}">
      <dgm:prSet/>
      <dgm:spPr/>
      <dgm:t>
        <a:bodyPr/>
        <a:lstStyle/>
        <a:p>
          <a:endParaRPr lang="en-US"/>
        </a:p>
      </dgm:t>
    </dgm:pt>
    <dgm:pt modelId="{0F2B0533-4B80-4202-A2B8-9B65D1CE0E10}" type="sibTrans" cxnId="{2BA0DDF4-E497-4320-A810-680FC89BC7BE}">
      <dgm:prSet/>
      <dgm:spPr/>
      <dgm:t>
        <a:bodyPr/>
        <a:lstStyle/>
        <a:p>
          <a:endParaRPr lang="en-US"/>
        </a:p>
      </dgm:t>
    </dgm:pt>
    <dgm:pt modelId="{5C9C1AD0-DD05-4C91-8EED-6A52D1DAC16E}">
      <dgm:prSet/>
      <dgm:spPr/>
      <dgm:t>
        <a:bodyPr/>
        <a:lstStyle/>
        <a:p>
          <a:r>
            <a:rPr lang="en-US" dirty="0"/>
            <a:t>Small Area Modeling</a:t>
          </a:r>
        </a:p>
      </dgm:t>
    </dgm:pt>
    <dgm:pt modelId="{1CE269BA-6472-45B1-99E7-AFE2C3B3205B}" type="parTrans" cxnId="{E8E08639-C06D-4C1C-B834-ED75788ED065}">
      <dgm:prSet/>
      <dgm:spPr/>
      <dgm:t>
        <a:bodyPr/>
        <a:lstStyle/>
        <a:p>
          <a:endParaRPr lang="en-US"/>
        </a:p>
      </dgm:t>
    </dgm:pt>
    <dgm:pt modelId="{136A39F4-396F-4652-B905-8A0F7F534900}" type="sibTrans" cxnId="{E8E08639-C06D-4C1C-B834-ED75788ED065}">
      <dgm:prSet/>
      <dgm:spPr/>
      <dgm:t>
        <a:bodyPr/>
        <a:lstStyle/>
        <a:p>
          <a:endParaRPr lang="en-US"/>
        </a:p>
      </dgm:t>
    </dgm:pt>
    <dgm:pt modelId="{90008874-D319-4527-BFFA-9CEA6DDA7F9D}">
      <dgm:prSet/>
      <dgm:spPr/>
      <dgm:t>
        <a:bodyPr/>
        <a:lstStyle/>
        <a:p>
          <a:r>
            <a:rPr lang="en-US" dirty="0"/>
            <a:t>Issues with Areal Data</a:t>
          </a:r>
        </a:p>
      </dgm:t>
    </dgm:pt>
    <dgm:pt modelId="{AA02FF8C-806D-49F5-844F-6A51726D7844}" type="parTrans" cxnId="{7963D0A7-FB9A-4024-8FDC-18F80B361AB2}">
      <dgm:prSet/>
      <dgm:spPr/>
      <dgm:t>
        <a:bodyPr/>
        <a:lstStyle/>
        <a:p>
          <a:endParaRPr lang="en-US"/>
        </a:p>
      </dgm:t>
    </dgm:pt>
    <dgm:pt modelId="{F2884491-5407-4C3D-A87C-2A6AFFB444B1}" type="sibTrans" cxnId="{7963D0A7-FB9A-4024-8FDC-18F80B361AB2}">
      <dgm:prSet/>
      <dgm:spPr/>
      <dgm:t>
        <a:bodyPr/>
        <a:lstStyle/>
        <a:p>
          <a:endParaRPr lang="en-US"/>
        </a:p>
      </dgm:t>
    </dgm:pt>
    <dgm:pt modelId="{8E04AD2F-6934-4F31-8AD0-995A1939EF5A}">
      <dgm:prSet/>
      <dgm:spPr/>
      <dgm:t>
        <a:bodyPr/>
        <a:lstStyle/>
        <a:p>
          <a:r>
            <a:rPr lang="en-US" dirty="0"/>
            <a:t>Modeling</a:t>
          </a:r>
          <a:r>
            <a:rPr lang="en-US" baseline="0" dirty="0"/>
            <a:t> in R</a:t>
          </a:r>
          <a:endParaRPr lang="en-US" dirty="0"/>
        </a:p>
      </dgm:t>
    </dgm:pt>
    <dgm:pt modelId="{FF8E3A8D-DED6-4275-9BE5-15AFE3F195C7}" type="parTrans" cxnId="{2E8AB703-84EC-47E8-8A1D-37A9F62F3365}">
      <dgm:prSet/>
      <dgm:spPr/>
      <dgm:t>
        <a:bodyPr/>
        <a:lstStyle/>
        <a:p>
          <a:endParaRPr lang="en-US"/>
        </a:p>
      </dgm:t>
    </dgm:pt>
    <dgm:pt modelId="{26C8683A-F4BF-492A-B120-59831F7C4F29}" type="sibTrans" cxnId="{2E8AB703-84EC-47E8-8A1D-37A9F62F3365}">
      <dgm:prSet/>
      <dgm:spPr/>
      <dgm:t>
        <a:bodyPr/>
        <a:lstStyle/>
        <a:p>
          <a:endParaRPr lang="en-US"/>
        </a:p>
      </dgm:t>
    </dgm:pt>
    <dgm:pt modelId="{E2B348E6-B078-4BDA-B8CD-2C7E04C2BDD8}" type="pres">
      <dgm:prSet presAssocID="{15C5F479-6D05-4D4F-92CD-A0B5F2E7C6F2}" presName="linear" presStyleCnt="0">
        <dgm:presLayoutVars>
          <dgm:animLvl val="lvl"/>
          <dgm:resizeHandles val="exact"/>
        </dgm:presLayoutVars>
      </dgm:prSet>
      <dgm:spPr/>
    </dgm:pt>
    <dgm:pt modelId="{6A4C5D61-AB71-4829-96D9-61E4D47B9241}" type="pres">
      <dgm:prSet presAssocID="{40A4AE18-486F-4405-8087-086F8C89675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8C590FB-E608-4B8E-9C4D-FEB85940AE5A}" type="pres">
      <dgm:prSet presAssocID="{C685DA7B-3925-423B-9BAB-BD8FA342F869}" presName="spacer" presStyleCnt="0"/>
      <dgm:spPr/>
    </dgm:pt>
    <dgm:pt modelId="{2C04DBA6-7FAC-4C6D-8FA3-6459D1CF3D49}" type="pres">
      <dgm:prSet presAssocID="{58651C06-4743-4814-A4E3-829E3D28487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6920CCD-ADDC-45A6-9556-AB7C2096B851}" type="pres">
      <dgm:prSet presAssocID="{74A3A708-AFF6-4185-A364-BA951A3929F3}" presName="spacer" presStyleCnt="0"/>
      <dgm:spPr/>
    </dgm:pt>
    <dgm:pt modelId="{FFE39389-DDE3-405C-8FEE-44D9250BA3EF}" type="pres">
      <dgm:prSet presAssocID="{7417E410-3DE7-42A0-9682-E2D20FE7A93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91CA591-3315-4ADD-86E4-734256A42429}" type="pres">
      <dgm:prSet presAssocID="{0F2B0533-4B80-4202-A2B8-9B65D1CE0E10}" presName="spacer" presStyleCnt="0"/>
      <dgm:spPr/>
    </dgm:pt>
    <dgm:pt modelId="{B03B8DFD-EB5C-43BC-A7D4-C2BC97080BF8}" type="pres">
      <dgm:prSet presAssocID="{5C9C1AD0-DD05-4C91-8EED-6A52D1DAC16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79F9AED-5938-4B4E-A6DD-DE01C1A386EC}" type="pres">
      <dgm:prSet presAssocID="{136A39F4-396F-4652-B905-8A0F7F534900}" presName="spacer" presStyleCnt="0"/>
      <dgm:spPr/>
    </dgm:pt>
    <dgm:pt modelId="{8EE06130-DB1F-4452-A8CF-B5F9EB10A7C4}" type="pres">
      <dgm:prSet presAssocID="{90008874-D319-4527-BFFA-9CEA6DDA7F9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275CF66-CF1F-4CF8-AA4E-24406EB6891F}" type="pres">
      <dgm:prSet presAssocID="{F2884491-5407-4C3D-A87C-2A6AFFB444B1}" presName="spacer" presStyleCnt="0"/>
      <dgm:spPr/>
    </dgm:pt>
    <dgm:pt modelId="{A51271D5-1E5E-48F0-BE92-0B5BF341AD14}" type="pres">
      <dgm:prSet presAssocID="{8E04AD2F-6934-4F31-8AD0-995A1939EF5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3913B01-9C44-4747-A465-D7CCAB139F4C}" type="presOf" srcId="{7417E410-3DE7-42A0-9682-E2D20FE7A93C}" destId="{FFE39389-DDE3-405C-8FEE-44D9250BA3EF}" srcOrd="0" destOrd="0" presId="urn:microsoft.com/office/officeart/2005/8/layout/vList2"/>
    <dgm:cxn modelId="{2E8AB703-84EC-47E8-8A1D-37A9F62F3365}" srcId="{15C5F479-6D05-4D4F-92CD-A0B5F2E7C6F2}" destId="{8E04AD2F-6934-4F31-8AD0-995A1939EF5A}" srcOrd="5" destOrd="0" parTransId="{FF8E3A8D-DED6-4275-9BE5-15AFE3F195C7}" sibTransId="{26C8683A-F4BF-492A-B120-59831F7C4F29}"/>
    <dgm:cxn modelId="{EDDE0115-40F4-4AE8-A25C-BCEF2D080CDC}" srcId="{15C5F479-6D05-4D4F-92CD-A0B5F2E7C6F2}" destId="{40A4AE18-486F-4405-8087-086F8C896751}" srcOrd="0" destOrd="0" parTransId="{9F043C12-26F9-44B9-90DE-8C62986858E9}" sibTransId="{C685DA7B-3925-423B-9BAB-BD8FA342F869}"/>
    <dgm:cxn modelId="{A4CDAC37-9078-4D52-AA5A-3D232404D951}" type="presOf" srcId="{58651C06-4743-4814-A4E3-829E3D28487A}" destId="{2C04DBA6-7FAC-4C6D-8FA3-6459D1CF3D49}" srcOrd="0" destOrd="0" presId="urn:microsoft.com/office/officeart/2005/8/layout/vList2"/>
    <dgm:cxn modelId="{E8E08639-C06D-4C1C-B834-ED75788ED065}" srcId="{15C5F479-6D05-4D4F-92CD-A0B5F2E7C6F2}" destId="{5C9C1AD0-DD05-4C91-8EED-6A52D1DAC16E}" srcOrd="3" destOrd="0" parTransId="{1CE269BA-6472-45B1-99E7-AFE2C3B3205B}" sibTransId="{136A39F4-396F-4652-B905-8A0F7F534900}"/>
    <dgm:cxn modelId="{EC64E45B-A303-45EE-BDBD-232D7408495A}" type="presOf" srcId="{8E04AD2F-6934-4F31-8AD0-995A1939EF5A}" destId="{A51271D5-1E5E-48F0-BE92-0B5BF341AD14}" srcOrd="0" destOrd="0" presId="urn:microsoft.com/office/officeart/2005/8/layout/vList2"/>
    <dgm:cxn modelId="{1291DD5E-BFBD-4AF8-8BA9-B1651E89AEB1}" type="presOf" srcId="{90008874-D319-4527-BFFA-9CEA6DDA7F9D}" destId="{8EE06130-DB1F-4452-A8CF-B5F9EB10A7C4}" srcOrd="0" destOrd="0" presId="urn:microsoft.com/office/officeart/2005/8/layout/vList2"/>
    <dgm:cxn modelId="{7963D0A7-FB9A-4024-8FDC-18F80B361AB2}" srcId="{15C5F479-6D05-4D4F-92CD-A0B5F2E7C6F2}" destId="{90008874-D319-4527-BFFA-9CEA6DDA7F9D}" srcOrd="4" destOrd="0" parTransId="{AA02FF8C-806D-49F5-844F-6A51726D7844}" sibTransId="{F2884491-5407-4C3D-A87C-2A6AFFB444B1}"/>
    <dgm:cxn modelId="{801D3CB7-DE7D-4438-B3D5-4A4FDE5D3BA6}" type="presOf" srcId="{15C5F479-6D05-4D4F-92CD-A0B5F2E7C6F2}" destId="{E2B348E6-B078-4BDA-B8CD-2C7E04C2BDD8}" srcOrd="0" destOrd="0" presId="urn:microsoft.com/office/officeart/2005/8/layout/vList2"/>
    <dgm:cxn modelId="{CDE8E2CE-5BBD-4E97-8009-61BD4BD24BC2}" type="presOf" srcId="{40A4AE18-486F-4405-8087-086F8C896751}" destId="{6A4C5D61-AB71-4829-96D9-61E4D47B9241}" srcOrd="0" destOrd="0" presId="urn:microsoft.com/office/officeart/2005/8/layout/vList2"/>
    <dgm:cxn modelId="{378881D1-C0EE-4DFE-9F04-124F8D409B79}" type="presOf" srcId="{5C9C1AD0-DD05-4C91-8EED-6A52D1DAC16E}" destId="{B03B8DFD-EB5C-43BC-A7D4-C2BC97080BF8}" srcOrd="0" destOrd="0" presId="urn:microsoft.com/office/officeart/2005/8/layout/vList2"/>
    <dgm:cxn modelId="{0174C3F1-0548-4305-A2E4-24C8C547C974}" srcId="{15C5F479-6D05-4D4F-92CD-A0B5F2E7C6F2}" destId="{58651C06-4743-4814-A4E3-829E3D28487A}" srcOrd="1" destOrd="0" parTransId="{1096E16D-05CC-4877-B696-8D3EA6078755}" sibTransId="{74A3A708-AFF6-4185-A364-BA951A3929F3}"/>
    <dgm:cxn modelId="{2BA0DDF4-E497-4320-A810-680FC89BC7BE}" srcId="{15C5F479-6D05-4D4F-92CD-A0B5F2E7C6F2}" destId="{7417E410-3DE7-42A0-9682-E2D20FE7A93C}" srcOrd="2" destOrd="0" parTransId="{57F79A3B-53DA-4300-A354-27B81083D8DE}" sibTransId="{0F2B0533-4B80-4202-A2B8-9B65D1CE0E10}"/>
    <dgm:cxn modelId="{0C84BFE9-DFC9-4882-AE31-33512FC8BB11}" type="presParOf" srcId="{E2B348E6-B078-4BDA-B8CD-2C7E04C2BDD8}" destId="{6A4C5D61-AB71-4829-96D9-61E4D47B9241}" srcOrd="0" destOrd="0" presId="urn:microsoft.com/office/officeart/2005/8/layout/vList2"/>
    <dgm:cxn modelId="{2263C232-6CA8-4474-98BB-1F2CF7F9AABE}" type="presParOf" srcId="{E2B348E6-B078-4BDA-B8CD-2C7E04C2BDD8}" destId="{C8C590FB-E608-4B8E-9C4D-FEB85940AE5A}" srcOrd="1" destOrd="0" presId="urn:microsoft.com/office/officeart/2005/8/layout/vList2"/>
    <dgm:cxn modelId="{C64FE468-4A88-494B-A3CD-80D0BDEFEEF3}" type="presParOf" srcId="{E2B348E6-B078-4BDA-B8CD-2C7E04C2BDD8}" destId="{2C04DBA6-7FAC-4C6D-8FA3-6459D1CF3D49}" srcOrd="2" destOrd="0" presId="urn:microsoft.com/office/officeart/2005/8/layout/vList2"/>
    <dgm:cxn modelId="{BA187CFA-31E4-4B70-9B3C-EBAAA38D2E13}" type="presParOf" srcId="{E2B348E6-B078-4BDA-B8CD-2C7E04C2BDD8}" destId="{C6920CCD-ADDC-45A6-9556-AB7C2096B851}" srcOrd="3" destOrd="0" presId="urn:microsoft.com/office/officeart/2005/8/layout/vList2"/>
    <dgm:cxn modelId="{B1192DD3-5C0D-4374-AA29-86F028DD3B36}" type="presParOf" srcId="{E2B348E6-B078-4BDA-B8CD-2C7E04C2BDD8}" destId="{FFE39389-DDE3-405C-8FEE-44D9250BA3EF}" srcOrd="4" destOrd="0" presId="urn:microsoft.com/office/officeart/2005/8/layout/vList2"/>
    <dgm:cxn modelId="{EB75AE3B-2A48-426C-A738-E216B15BAE58}" type="presParOf" srcId="{E2B348E6-B078-4BDA-B8CD-2C7E04C2BDD8}" destId="{A91CA591-3315-4ADD-86E4-734256A42429}" srcOrd="5" destOrd="0" presId="urn:microsoft.com/office/officeart/2005/8/layout/vList2"/>
    <dgm:cxn modelId="{B2E1C517-0F53-4384-82C6-231315D28766}" type="presParOf" srcId="{E2B348E6-B078-4BDA-B8CD-2C7E04C2BDD8}" destId="{B03B8DFD-EB5C-43BC-A7D4-C2BC97080BF8}" srcOrd="6" destOrd="0" presId="urn:microsoft.com/office/officeart/2005/8/layout/vList2"/>
    <dgm:cxn modelId="{B29D157E-99E8-4364-8045-743C013144FA}" type="presParOf" srcId="{E2B348E6-B078-4BDA-B8CD-2C7E04C2BDD8}" destId="{079F9AED-5938-4B4E-A6DD-DE01C1A386EC}" srcOrd="7" destOrd="0" presId="urn:microsoft.com/office/officeart/2005/8/layout/vList2"/>
    <dgm:cxn modelId="{F1F3D919-689A-43D7-A50E-483102AEC3BD}" type="presParOf" srcId="{E2B348E6-B078-4BDA-B8CD-2C7E04C2BDD8}" destId="{8EE06130-DB1F-4452-A8CF-B5F9EB10A7C4}" srcOrd="8" destOrd="0" presId="urn:microsoft.com/office/officeart/2005/8/layout/vList2"/>
    <dgm:cxn modelId="{C4A1EDF8-963F-45C3-8139-285F7B99506D}" type="presParOf" srcId="{E2B348E6-B078-4BDA-B8CD-2C7E04C2BDD8}" destId="{5275CF66-CF1F-4CF8-AA4E-24406EB6891F}" srcOrd="9" destOrd="0" presId="urn:microsoft.com/office/officeart/2005/8/layout/vList2"/>
    <dgm:cxn modelId="{E9F84558-F704-4894-8E28-39C2363D7117}" type="presParOf" srcId="{E2B348E6-B078-4BDA-B8CD-2C7E04C2BDD8}" destId="{A51271D5-1E5E-48F0-BE92-0B5BF341AD1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C5D61-AB71-4829-96D9-61E4D47B9241}">
      <dsp:nvSpPr>
        <dsp:cNvPr id="0" name=""/>
        <dsp:cNvSpPr/>
      </dsp:nvSpPr>
      <dsp:spPr>
        <a:xfrm>
          <a:off x="0" y="279642"/>
          <a:ext cx="4996207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Areal Data</a:t>
          </a:r>
        </a:p>
      </dsp:txBody>
      <dsp:txXfrm>
        <a:off x="38638" y="318280"/>
        <a:ext cx="4918931" cy="714229"/>
      </dsp:txXfrm>
    </dsp:sp>
    <dsp:sp modelId="{2C04DBA6-7FAC-4C6D-8FA3-6459D1CF3D49}">
      <dsp:nvSpPr>
        <dsp:cNvPr id="0" name=""/>
        <dsp:cNvSpPr/>
      </dsp:nvSpPr>
      <dsp:spPr>
        <a:xfrm>
          <a:off x="0" y="1166187"/>
          <a:ext cx="4996207" cy="791505"/>
        </a:xfrm>
        <a:prstGeom prst="roundRect">
          <a:avLst/>
        </a:prstGeom>
        <a:solidFill>
          <a:schemeClr val="accent2">
            <a:hueOff val="648018"/>
            <a:satOff val="90"/>
            <a:lumOff val="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INLA and R-INLA Review</a:t>
          </a:r>
        </a:p>
      </dsp:txBody>
      <dsp:txXfrm>
        <a:off x="38638" y="1204825"/>
        <a:ext cx="4918931" cy="714229"/>
      </dsp:txXfrm>
    </dsp:sp>
    <dsp:sp modelId="{FFE39389-DDE3-405C-8FEE-44D9250BA3EF}">
      <dsp:nvSpPr>
        <dsp:cNvPr id="0" name=""/>
        <dsp:cNvSpPr/>
      </dsp:nvSpPr>
      <dsp:spPr>
        <a:xfrm>
          <a:off x="0" y="2052733"/>
          <a:ext cx="4996207" cy="791505"/>
        </a:xfrm>
        <a:prstGeom prst="roundRect">
          <a:avLst/>
        </a:prstGeom>
        <a:solidFill>
          <a:schemeClr val="accent2">
            <a:hueOff val="1296036"/>
            <a:satOff val="180"/>
            <a:lumOff val="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Modeling</a:t>
          </a:r>
        </a:p>
      </dsp:txBody>
      <dsp:txXfrm>
        <a:off x="38638" y="2091371"/>
        <a:ext cx="4918931" cy="714229"/>
      </dsp:txXfrm>
    </dsp:sp>
    <dsp:sp modelId="{B03B8DFD-EB5C-43BC-A7D4-C2BC97080BF8}">
      <dsp:nvSpPr>
        <dsp:cNvPr id="0" name=""/>
        <dsp:cNvSpPr/>
      </dsp:nvSpPr>
      <dsp:spPr>
        <a:xfrm>
          <a:off x="0" y="2939278"/>
          <a:ext cx="4996207" cy="791505"/>
        </a:xfrm>
        <a:prstGeom prst="roundRect">
          <a:avLst/>
        </a:prstGeom>
        <a:solidFill>
          <a:schemeClr val="accent2">
            <a:hueOff val="1944054"/>
            <a:satOff val="271"/>
            <a:lumOff val="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Small Area Modeling</a:t>
          </a:r>
        </a:p>
      </dsp:txBody>
      <dsp:txXfrm>
        <a:off x="38638" y="2977916"/>
        <a:ext cx="4918931" cy="714229"/>
      </dsp:txXfrm>
    </dsp:sp>
    <dsp:sp modelId="{8EE06130-DB1F-4452-A8CF-B5F9EB10A7C4}">
      <dsp:nvSpPr>
        <dsp:cNvPr id="0" name=""/>
        <dsp:cNvSpPr/>
      </dsp:nvSpPr>
      <dsp:spPr>
        <a:xfrm>
          <a:off x="0" y="3825823"/>
          <a:ext cx="4996207" cy="791505"/>
        </a:xfrm>
        <a:prstGeom prst="roundRect">
          <a:avLst/>
        </a:prstGeom>
        <a:solidFill>
          <a:schemeClr val="accent2">
            <a:hueOff val="2592072"/>
            <a:satOff val="361"/>
            <a:lumOff val="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Issues with Areal Data</a:t>
          </a:r>
        </a:p>
      </dsp:txBody>
      <dsp:txXfrm>
        <a:off x="38638" y="3864461"/>
        <a:ext cx="4918931" cy="714229"/>
      </dsp:txXfrm>
    </dsp:sp>
    <dsp:sp modelId="{A51271D5-1E5E-48F0-BE92-0B5BF341AD14}">
      <dsp:nvSpPr>
        <dsp:cNvPr id="0" name=""/>
        <dsp:cNvSpPr/>
      </dsp:nvSpPr>
      <dsp:spPr>
        <a:xfrm>
          <a:off x="0" y="4712367"/>
          <a:ext cx="4996207" cy="791505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Modeling</a:t>
          </a:r>
          <a:r>
            <a:rPr lang="en-US" sz="3300" kern="1200" baseline="0" dirty="0"/>
            <a:t> in R</a:t>
          </a:r>
          <a:endParaRPr lang="en-US" sz="3300" kern="1200" dirty="0"/>
        </a:p>
      </dsp:txBody>
      <dsp:txXfrm>
        <a:off x="38638" y="4751005"/>
        <a:ext cx="4918931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022A2D-42FA-4553-8772-8DAE87B769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D895D-FAE0-4BCC-A867-FF4B70D9BF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8A188-91E3-4091-B70E-E1E6D807C522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706EC-595E-4FD0-9EC4-968864CC9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99D8E-A980-43D3-BFB9-0812FFA36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EE72E-E5A5-44ED-A736-DB8D8EE9B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74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2412-B176-4E06-823F-C66FEB3E21FB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42FC2-A162-47B3-989B-571A62414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2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00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d$RR</a:t>
            </a:r>
            <a:r>
              <a:rPr lang="en-US" dirty="0"/>
              <a:t> &lt;- </a:t>
            </a:r>
            <a:r>
              <a:rPr lang="en-US" dirty="0" err="1"/>
              <a:t>res$summary.fitted.values</a:t>
            </a:r>
            <a:r>
              <a:rPr lang="en-US" dirty="0"/>
              <a:t>[, "mean"]</a:t>
            </a:r>
          </a:p>
          <a:p>
            <a:r>
              <a:rPr lang="en-US" dirty="0" err="1"/>
              <a:t>d$LL</a:t>
            </a:r>
            <a:r>
              <a:rPr lang="en-US" dirty="0"/>
              <a:t> &lt;- </a:t>
            </a:r>
            <a:r>
              <a:rPr lang="en-US" dirty="0" err="1"/>
              <a:t>res$summary.fitted.values</a:t>
            </a:r>
            <a:r>
              <a:rPr lang="en-US" dirty="0"/>
              <a:t>[, "0.025quant"]</a:t>
            </a:r>
          </a:p>
          <a:p>
            <a:r>
              <a:rPr lang="en-US" dirty="0" err="1"/>
              <a:t>d$UL</a:t>
            </a:r>
            <a:r>
              <a:rPr lang="en-US" dirty="0"/>
              <a:t> &lt;- </a:t>
            </a:r>
            <a:r>
              <a:rPr lang="en-US" dirty="0" err="1"/>
              <a:t>res$summary.fitted.values</a:t>
            </a:r>
            <a:r>
              <a:rPr lang="en-US" dirty="0"/>
              <a:t>[, "0.975quant"]</a:t>
            </a:r>
          </a:p>
          <a:p>
            <a:br>
              <a:rPr lang="en-US" dirty="0"/>
            </a:br>
            <a:r>
              <a:rPr lang="en-US" dirty="0"/>
              <a:t># Get list of neighbors for each area</a:t>
            </a:r>
            <a:br>
              <a:rPr lang="en-US" dirty="0"/>
            </a:br>
            <a:r>
              <a:rPr lang="en-US" dirty="0"/>
              <a:t># Convert to INLA-readable format</a:t>
            </a:r>
            <a:br>
              <a:rPr lang="en-US" dirty="0"/>
            </a:br>
            <a:r>
              <a:rPr lang="en-US" dirty="0"/>
              <a:t> # Read adjacency graph into INLA</a:t>
            </a:r>
            <a:br>
              <a:rPr lang="en-US" dirty="0"/>
            </a:br>
            <a:r>
              <a:rPr lang="en-US" dirty="0"/>
              <a:t># Spatial index</a:t>
            </a:r>
            <a:br>
              <a:rPr lang="en-US" dirty="0"/>
            </a:br>
            <a:r>
              <a:rPr lang="en-US" dirty="0"/>
              <a:t># Copy for interaction term</a:t>
            </a:r>
            <a:br>
              <a:rPr lang="en-US" dirty="0"/>
            </a:br>
            <a:r>
              <a:rPr lang="en-US" dirty="0"/>
              <a:t> # Time index (1968 = 1, ..., 1988 = 21)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# Spatial effect (BYM = structured + unstructured)</a:t>
            </a:r>
            <a:br>
              <a:rPr lang="en-US" dirty="0"/>
            </a:br>
            <a:r>
              <a:rPr lang="en-US" dirty="0"/>
              <a:t># Interaction: area-specific trend</a:t>
            </a:r>
            <a:br>
              <a:rPr lang="en-US" dirty="0"/>
            </a:br>
            <a:r>
              <a:rPr lang="en-US" dirty="0"/>
              <a:t># Global time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9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9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0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domain is partitioned into a finite number of subregions at which outcomes are aggregated. </a:t>
            </a:r>
            <a:br>
              <a:rPr lang="en-US" dirty="0"/>
            </a:br>
            <a:r>
              <a:rPr lang="en-US" dirty="0"/>
              <a:t>2D, 3D</a:t>
            </a:r>
            <a:br>
              <a:rPr lang="en-US" dirty="0"/>
            </a:br>
            <a:r>
              <a:rPr lang="en-US" dirty="0"/>
              <a:t>UTM zones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3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 is a vector of latent gaussian variables. </a:t>
            </a:r>
            <a:br>
              <a:rPr lang="en-US" dirty="0"/>
            </a:br>
            <a:r>
              <a:rPr lang="en-US" dirty="0"/>
              <a:t>Write </a:t>
            </a:r>
            <a:r>
              <a:rPr lang="en-US" dirty="0" err="1"/>
              <a:t>eta_i</a:t>
            </a:r>
            <a:r>
              <a:rPr lang="en-US" dirty="0"/>
              <a:t>: mu(</a:t>
            </a:r>
            <a:r>
              <a:rPr lang="en-US" dirty="0" err="1"/>
              <a:t>y_i</a:t>
            </a:r>
            <a:r>
              <a:rPr lang="en-US" dirty="0"/>
              <a:t>) = eta = …</a:t>
            </a:r>
            <a:br>
              <a:rPr lang="en-US" dirty="0"/>
            </a:br>
            <a:r>
              <a:rPr lang="en-US" dirty="0"/>
              <a:t>numerical integration: estimating integrals by using sums, and analytical approx. like </a:t>
            </a:r>
            <a:r>
              <a:rPr lang="en-US" dirty="0" err="1"/>
              <a:t>laplace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2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F(I, model): I is the index vector that specifies the element of the random effect that applies to each observation.</a:t>
            </a:r>
            <a:br>
              <a:rPr lang="en-US" dirty="0"/>
            </a:br>
            <a:r>
              <a:rPr lang="en-US" dirty="0" err="1"/>
              <a:t>Control.compute</a:t>
            </a:r>
            <a:r>
              <a:rPr lang="en-US" dirty="0"/>
              <a:t> for computing variables like DIC, </a:t>
            </a:r>
            <a:r>
              <a:rPr lang="en-US" dirty="0" err="1"/>
              <a:t>control.predictors</a:t>
            </a:r>
            <a:r>
              <a:rPr lang="en-US" dirty="0"/>
              <a:t>: link function, marginal densities, …) like priors.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closed within a specified distance, or if j is one of m neighbors of I, or inverse distance btw areas.</a:t>
            </a:r>
          </a:p>
          <a:p>
            <a:r>
              <a:rPr lang="en-US" dirty="0" err="1"/>
              <a:t>Ei</a:t>
            </a:r>
            <a:r>
              <a:rPr lang="en-US" dirty="0"/>
              <a:t> = </a:t>
            </a:r>
            <a:r>
              <a:rPr lang="en-US" dirty="0" err="1"/>
              <a:t>r_i</a:t>
            </a:r>
            <a:r>
              <a:rPr lang="en-US" dirty="0"/>
              <a:t> (rate in population) * </a:t>
            </a:r>
            <a:r>
              <a:rPr lang="en-US" dirty="0" err="1"/>
              <a:t>n_i</a:t>
            </a:r>
            <a:r>
              <a:rPr lang="en-US" dirty="0"/>
              <a:t> (population of area 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77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Penalized Complexity Priors (PC priors):</a:t>
            </a:r>
          </a:p>
          <a:p>
            <a:r>
              <a:rPr lang="en-US" dirty="0"/>
              <a:t>Extension of simple base model</a:t>
            </a:r>
          </a:p>
          <a:p>
            <a:r>
              <a:rPr lang="en-US"/>
              <a:t>Penalizes deviation from the base model, which improves flexibility.</a:t>
            </a:r>
          </a:p>
          <a:p>
            <a:pPr>
              <a:buFont typeface="Arial" panose="020B0604020202020204" pitchFamily="34" charset="0"/>
              <a:buChar char="•"/>
            </a:pPr>
            <a:br>
              <a:rPr lang="en-US"/>
            </a:br>
            <a:r>
              <a:rPr lang="en-US" dirty="0" err="1"/>
              <a:t>Sigma_i</a:t>
            </a:r>
            <a:r>
              <a:rPr lang="en-US" dirty="0"/>
              <a:t> is set of neighbors and </a:t>
            </a:r>
            <a:r>
              <a:rPr lang="en-US" dirty="0" err="1"/>
              <a:t>n_sigma_i</a:t>
            </a:r>
            <a:r>
              <a:rPr lang="en-US" dirty="0"/>
              <a:t> is number of neighbors in area </a:t>
            </a:r>
            <a:r>
              <a:rPr lang="en-US" dirty="0" err="1"/>
              <a:t>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j∼ij</a:t>
            </a:r>
            <a:r>
              <a:rPr lang="en-US" dirty="0"/>
              <a:t> \sim </a:t>
            </a:r>
            <a:r>
              <a:rPr lang="en-US" dirty="0" err="1"/>
              <a:t>ij∼i</a:t>
            </a:r>
            <a:r>
              <a:rPr lang="en-US" dirty="0"/>
              <a:t>: areas </a:t>
            </a:r>
            <a:r>
              <a:rPr lang="en-US" b="1" dirty="0"/>
              <a:t>neighboring</a:t>
            </a:r>
            <a:r>
              <a:rPr lang="en-US" dirty="0"/>
              <a:t> iii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nin_ini</a:t>
            </a:r>
            <a:r>
              <a:rPr lang="en-US" dirty="0"/>
              <a:t>​: number of neighbors of iii</a:t>
            </a:r>
          </a:p>
          <a:p>
            <a:r>
              <a:rPr lang="en-US" dirty="0"/>
              <a:t>📌 </a:t>
            </a:r>
            <a:r>
              <a:rPr lang="en-US" b="1" dirty="0"/>
              <a:t>Interpretation</a:t>
            </a:r>
            <a:r>
              <a:rPr lang="en-US" dirty="0"/>
              <a:t>: Each area’s spatial effect is </a:t>
            </a:r>
            <a:r>
              <a:rPr lang="en-US" b="1" dirty="0"/>
              <a:t>centered on the average of its neighbors</a:t>
            </a:r>
            <a:r>
              <a:rPr lang="en-US" dirty="0"/>
              <a:t> — this induces </a:t>
            </a:r>
            <a:r>
              <a:rPr lang="en-US" b="1" dirty="0"/>
              <a:t>local spatial smoothing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92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MIDP (Misaligned Data Problem)</a:t>
            </a:r>
          </a:p>
          <a:p>
            <a:r>
              <a:rPr lang="en-US" dirty="0"/>
              <a:t>Occurs when data are collected at one spatial scale and used at another.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Cases aggregated at </a:t>
            </a:r>
            <a:r>
              <a:rPr lang="en-US" b="1" dirty="0"/>
              <a:t>county</a:t>
            </a:r>
            <a:r>
              <a:rPr lang="en-US" dirty="0"/>
              <a:t>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Pollution data available only at </a:t>
            </a:r>
            <a:r>
              <a:rPr lang="en-US" b="1" dirty="0"/>
              <a:t>ZIP code</a:t>
            </a:r>
            <a:r>
              <a:rPr lang="en-US" dirty="0"/>
              <a:t> or </a:t>
            </a:r>
            <a:r>
              <a:rPr lang="en-US" b="1" dirty="0"/>
              <a:t>point-level monitors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Aggregating data to coarser units (e.g., ZIP → County → State) changes results.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Zoning Effect</a:t>
            </a:r>
            <a:r>
              <a:rPr lang="en-US" dirty="0"/>
              <a:t>: Even with same scale, </a:t>
            </a:r>
            <a:r>
              <a:rPr lang="en-US" b="1" dirty="0"/>
              <a:t>how you group areas</a:t>
            </a:r>
            <a:r>
              <a:rPr lang="en-US" dirty="0"/>
              <a:t> affects results.</a:t>
            </a:r>
          </a:p>
          <a:p>
            <a:r>
              <a:rPr lang="en-US" dirty="0"/>
              <a:t>💡 Your choice of spatial boundaries can </a:t>
            </a:r>
            <a:r>
              <a:rPr lang="en-US" b="1" dirty="0"/>
              <a:t>change correlations and trends</a:t>
            </a:r>
            <a:r>
              <a:rPr lang="en-US" dirty="0"/>
              <a:t>.</a:t>
            </a:r>
          </a:p>
          <a:p>
            <a:br>
              <a:rPr lang="en-US" dirty="0"/>
            </a:br>
            <a:r>
              <a:rPr lang="en-US" dirty="0"/>
              <a:t>Conclusions drawn at the group level </a:t>
            </a:r>
            <a:r>
              <a:rPr lang="en-US" b="1" dirty="0"/>
              <a:t>don’t apply</a:t>
            </a:r>
            <a:r>
              <a:rPr lang="en-US" dirty="0"/>
              <a:t> at the individual level.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Area with high pollution and high lung cancer → infer that </a:t>
            </a:r>
            <a:r>
              <a:rPr lang="en-US" b="1" dirty="0"/>
              <a:t>every individual</a:t>
            </a:r>
            <a:r>
              <a:rPr lang="en-US" dirty="0"/>
              <a:t> has high risk (not necessarily true).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68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2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627619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711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377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7100" y="1079500"/>
            <a:ext cx="7797799" cy="2543594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224D70-2CA9-3DC4-F002-EC470A48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id="{C0B1F33F-4201-2B4E-E8EC-1D07263083EB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D5B178-0506-30BE-93BB-73C02006B988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0" name="Freeform: Shape 17">
                <a:extLst>
                  <a:ext uri="{FF2B5EF4-FFF2-40B4-BE49-F238E27FC236}">
                    <a16:creationId xmlns:a16="http://schemas.microsoft.com/office/drawing/2014/main" id="{B3F854F0-E9B7-2C32-CA3C-FA9719440768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8224CDA-DD93-0DF6-7DD9-8328D16060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FA5F65-B2C5-BB65-83E3-F195EEE49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409908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72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C1D561-971B-43DB-A5A7-63A887A0C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50" y="548640"/>
            <a:ext cx="5486400" cy="1371600"/>
          </a:xfrm>
        </p:spPr>
        <p:txBody>
          <a:bodyPr anchor="b" anchorCtr="0">
            <a:noAutofit/>
          </a:bodyPr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ACFD68-412E-48B4-B9EB-FEDC20A81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0731E0-58E0-4382-ADA7-A9C6DE2E7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5149" y="2759076"/>
            <a:ext cx="5486399" cy="30098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/>
            </a:lvl1pPr>
            <a:lvl2pPr>
              <a:lnSpc>
                <a:spcPct val="100000"/>
              </a:lnSpc>
              <a:spcBef>
                <a:spcPts val="1000"/>
              </a:spcBef>
              <a:defRPr sz="1800"/>
            </a:lvl2pPr>
            <a:lvl3pPr>
              <a:lnSpc>
                <a:spcPct val="100000"/>
              </a:lnSpc>
              <a:spcBef>
                <a:spcPts val="1000"/>
              </a:spcBef>
              <a:defRPr sz="1600"/>
            </a:lvl3pPr>
            <a:lvl4pPr>
              <a:lnSpc>
                <a:spcPct val="100000"/>
              </a:lnSpc>
              <a:spcBef>
                <a:spcPts val="1000"/>
              </a:spcBef>
              <a:defRPr sz="1800"/>
            </a:lvl4pPr>
            <a:lvl5pPr>
              <a:lnSpc>
                <a:spcPct val="100000"/>
              </a:lnSpc>
              <a:spcBef>
                <a:spcPts val="1000"/>
              </a:spcBef>
              <a:defRPr sz="1800"/>
            </a:lvl5pPr>
            <a:lvl6pPr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defRPr sz="1600"/>
            </a:lvl6pPr>
            <a:lvl7pPr>
              <a:buClr>
                <a:schemeClr val="accent5"/>
              </a:buClr>
              <a:defRPr/>
            </a:lvl7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3D67752-1F0B-4C84-BBA7-A57E2793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7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4033A0-8E66-4ABA-9E27-744642AA9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E05746-2784-43CF-84F7-0175BD65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B851CC3-3ED8-49E8-B8AC-6D79B036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F0BC49-315A-CF7A-E741-A8688AF53E66}"/>
              </a:ext>
            </a:extLst>
          </p:cNvPr>
          <p:cNvGrpSpPr/>
          <p:nvPr userDrawn="1"/>
        </p:nvGrpSpPr>
        <p:grpSpPr>
          <a:xfrm>
            <a:off x="9728046" y="831278"/>
            <a:ext cx="1623711" cy="630920"/>
            <a:chOff x="9588346" y="4824892"/>
            <a:chExt cx="1623711" cy="630920"/>
          </a:xfrm>
        </p:grpSpPr>
        <p:sp>
          <p:nvSpPr>
            <p:cNvPr id="3" name="Freeform: Shape 15">
              <a:extLst>
                <a:ext uri="{FF2B5EF4-FFF2-40B4-BE49-F238E27FC236}">
                  <a16:creationId xmlns:a16="http://schemas.microsoft.com/office/drawing/2014/main" id="{3FCB73E1-B061-C75F-AB29-C27CA95E57A9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A16F89-984C-DEA8-C894-E819A764661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5" name="Freeform: Shape 17">
                <a:extLst>
                  <a:ext uri="{FF2B5EF4-FFF2-40B4-BE49-F238E27FC236}">
                    <a16:creationId xmlns:a16="http://schemas.microsoft.com/office/drawing/2014/main" id="{0971E16B-8BBF-40B5-5862-FAAADBF530A0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1D464A1-0F6B-3CEE-8719-573F89E87B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37773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EF848A-75B5-49A0-A26E-E3931F22D9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70326" y="539751"/>
            <a:ext cx="4451349" cy="208222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D20A319-635D-423F-BBAC-55CDC17856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0326" y="4248000"/>
            <a:ext cx="4451349" cy="2082226"/>
          </a:xfrm>
        </p:spPr>
        <p:txBody>
          <a:bodyPr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AFB269-EE5A-41D3-BCD6-D9F59CE69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54952" y="3043393"/>
            <a:ext cx="1481845" cy="787628"/>
            <a:chOff x="4987925" y="2840038"/>
            <a:chExt cx="2216150" cy="11779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469245-EBD6-4BF4-B555-140F59F51604}"/>
                </a:ext>
              </a:extLst>
            </p:cNvPr>
            <p:cNvSpPr/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9BCC58-7D38-43ED-B78C-2D780660AA2B}"/>
                </a:ext>
              </a:extLst>
            </p:cNvPr>
            <p:cNvSpPr/>
            <p:nvPr/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8F2EBB-150B-4044-A215-E7B7EAD7429A}"/>
                </a:ext>
              </a:extLst>
            </p:cNvPr>
            <p:cNvSpPr/>
            <p:nvPr/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CC0AD8-7413-4C81-9A62-702945CC3BE8}"/>
                </a:ext>
              </a:extLst>
            </p:cNvPr>
            <p:cNvGrpSpPr/>
            <p:nvPr/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502799B-0C00-4D54-A631-1E79EAA52AFC}"/>
                  </a:ext>
                </a:extLst>
              </p:cNvPr>
              <p:cNvSpPr/>
              <p:nvPr/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4E9F509-6627-4770-8A74-970F83C54B15}"/>
                  </a:ext>
                </a:extLst>
              </p:cNvPr>
              <p:cNvSpPr/>
              <p:nvPr/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C187A2A-8F72-40F1-B320-D3B624B54859}"/>
                </a:ext>
              </a:extLst>
            </p:cNvPr>
            <p:cNvGrpSpPr/>
            <p:nvPr/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38DCBEB-9435-4A10-828C-CBFA74A08708}"/>
                  </a:ext>
                </a:extLst>
              </p:cNvPr>
              <p:cNvGrpSpPr/>
              <p:nvPr/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8CE8E01-DABF-4783-A397-EDB1A91E2950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6401896A-2EF5-4843-9DC5-ECC0D6F6A7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B7C02DC-3E0A-45D2-859A-86EB5A3CF979}"/>
                  </a:ext>
                </a:extLst>
              </p:cNvPr>
              <p:cNvGrpSpPr/>
              <p:nvPr/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5170D8C-ECD3-41D1-83F4-8C2A4AEC277D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ADB4C03-0F86-4580-B0C9-48DD4B3B67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2530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709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0877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802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873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68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2619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412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318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41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26" r:id="rId1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9">
          <p15:clr>
            <a:srgbClr val="5ACBF0"/>
          </p15:clr>
        </p15:guide>
        <p15:guide id="2" pos="1731">
          <p15:clr>
            <a:srgbClr val="5ACBF0"/>
          </p15:clr>
        </p15:guide>
        <p15:guide id="3" pos="3140">
          <p15:clr>
            <a:srgbClr val="5ACBF0"/>
          </p15:clr>
        </p15:guide>
        <p15:guide id="4" pos="3488">
          <p15:clr>
            <a:srgbClr val="5ACBF0"/>
          </p15:clr>
        </p15:guide>
        <p15:guide id="5" pos="2788">
          <p15:clr>
            <a:srgbClr val="5ACBF0"/>
          </p15:clr>
        </p15:guide>
        <p15:guide id="6" pos="2434">
          <p15:clr>
            <a:srgbClr val="5ACBF0"/>
          </p15:clr>
        </p15:guide>
        <p15:guide id="7" pos="2084">
          <p15:clr>
            <a:srgbClr val="5ACBF0"/>
          </p15:clr>
        </p15:guide>
        <p15:guide id="8" pos="341">
          <p15:clr>
            <a:srgbClr val="F26B43"/>
          </p15:clr>
        </p15:guide>
        <p15:guide id="9" pos="1384">
          <p15:clr>
            <a:srgbClr val="5ACBF0"/>
          </p15:clr>
        </p15:guide>
        <p15:guide id="10" pos="1032">
          <p15:clr>
            <a:srgbClr val="5ACBF0"/>
          </p15:clr>
        </p15:guide>
        <p15:guide id="11" pos="680">
          <p15:clr>
            <a:srgbClr val="FDE53C"/>
          </p15:clr>
        </p15:guide>
        <p15:guide id="12" pos="4192">
          <p15:clr>
            <a:srgbClr val="5ACBF0"/>
          </p15:clr>
        </p15:guide>
        <p15:guide id="13" pos="4543">
          <p15:clr>
            <a:srgbClr val="5ACBF0"/>
          </p15:clr>
        </p15:guide>
        <p15:guide id="14" pos="4892">
          <p15:clr>
            <a:srgbClr val="5ACBF0"/>
          </p15:clr>
        </p15:guide>
        <p15:guide id="15" pos="5244">
          <p15:clr>
            <a:srgbClr val="5ACBF0"/>
          </p15:clr>
        </p15:guide>
        <p15:guide id="16" pos="5596">
          <p15:clr>
            <a:srgbClr val="5ACBF0"/>
          </p15:clr>
        </p15:guide>
        <p15:guide id="17" pos="5948">
          <p15:clr>
            <a:srgbClr val="5ACBF0"/>
          </p15:clr>
        </p15:guide>
        <p15:guide id="18" pos="6296">
          <p15:clr>
            <a:srgbClr val="5ACBF0"/>
          </p15:clr>
        </p15:guide>
        <p15:guide id="19" pos="6648">
          <p15:clr>
            <a:srgbClr val="5ACBF0"/>
          </p15:clr>
        </p15:guide>
        <p15:guide id="20" pos="6996">
          <p15:clr>
            <a:srgbClr val="FDE53C"/>
          </p15:clr>
        </p15:guide>
        <p15:guide id="21" orient="horz" pos="335">
          <p15:clr>
            <a:srgbClr val="F26B43"/>
          </p15:clr>
        </p15:guide>
        <p15:guide id="22" orient="horz" pos="680">
          <p15:clr>
            <a:srgbClr val="FDE53C"/>
          </p15:clr>
        </p15:guide>
        <p15:guide id="23" orient="horz" pos="1050">
          <p15:clr>
            <a:srgbClr val="5ACBF0"/>
          </p15:clr>
        </p15:guide>
        <p15:guide id="24" orient="horz" pos="1791">
          <p15:clr>
            <a:srgbClr val="5ACBF0"/>
          </p15:clr>
        </p15:guide>
        <p15:guide id="26" orient="horz" pos="2530">
          <p15:clr>
            <a:srgbClr val="5ACBF0"/>
          </p15:clr>
        </p15:guide>
        <p15:guide id="27" orient="horz" pos="2899">
          <p15:clr>
            <a:srgbClr val="5ACBF0"/>
          </p15:clr>
        </p15:guide>
        <p15:guide id="28" orient="horz" pos="3268">
          <p15:clr>
            <a:srgbClr val="5ACBF0"/>
          </p15:clr>
        </p15:guide>
        <p15:guide id="29" orient="horz" pos="3634">
          <p15:clr>
            <a:srgbClr val="FDE53C"/>
          </p15:clr>
        </p15:guide>
        <p15:guide id="30" orient="horz" pos="3979">
          <p15:clr>
            <a:srgbClr val="F26B43"/>
          </p15:clr>
        </p15:guide>
        <p15:guide id="31" orient="horz" pos="2160">
          <p15:clr>
            <a:srgbClr val="FDE53C"/>
          </p15:clr>
        </p15:guide>
        <p15:guide id="32" pos="7340">
          <p15:clr>
            <a:srgbClr val="F26B43"/>
          </p15:clr>
        </p15:guide>
        <p15:guide id="33" pos="3840">
          <p15:clr>
            <a:srgbClr val="FDE53C"/>
          </p15:clr>
        </p15:guide>
        <p15:guide id="34" orient="horz" pos="637">
          <p15:clr>
            <a:srgbClr val="C35EA4"/>
          </p15:clr>
        </p15:guide>
        <p15:guide id="35" orient="horz" pos="1128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81C4-F52E-F586-1465-77001CB91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Spatio</a:t>
            </a:r>
            <a:r>
              <a:rPr lang="en-US" dirty="0">
                <a:latin typeface="+mn-lt"/>
              </a:rPr>
              <a:t>-Temporal Model of areal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89483-C189-43F4-941B-26E58235512B}"/>
              </a:ext>
            </a:extLst>
          </p:cNvPr>
          <p:cNvSpPr txBox="1"/>
          <p:nvPr/>
        </p:nvSpPr>
        <p:spPr>
          <a:xfrm>
            <a:off x="5309938" y="4459523"/>
            <a:ext cx="174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Navid Mohseni</a:t>
            </a:r>
          </a:p>
        </p:txBody>
      </p:sp>
      <p:pic>
        <p:nvPicPr>
          <p:cNvPr id="1026" name="Picture 2" descr="The Geography of Disease: a Bayesian Approach to Epidemiology - ICJS -  International Collegiate Journal of Science">
            <a:extLst>
              <a:ext uri="{FF2B5EF4-FFF2-40B4-BE49-F238E27FC236}">
                <a16:creationId xmlns:a16="http://schemas.microsoft.com/office/drawing/2014/main" id="{1CDE1456-7444-A9E9-FA48-E219ECB0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3" b="89614" l="9936" r="91453">
                        <a14:foregroundMark x1="23397" y1="24638" x2="23397" y2="24638"/>
                        <a14:foregroundMark x1="30983" y1="63285" x2="30983" y2="63285"/>
                        <a14:foregroundMark x1="30342" y1="45894" x2="30342" y2="45894"/>
                        <a14:foregroundMark x1="52991" y1="8937" x2="52991" y2="8937"/>
                        <a14:foregroundMark x1="69872" y1="6280" x2="69872" y2="6280"/>
                        <a14:foregroundMark x1="84829" y1="71014" x2="84829" y2="71014"/>
                        <a14:foregroundMark x1="78312" y1="53865" x2="78312" y2="53865"/>
                        <a14:foregroundMark x1="85363" y1="59903" x2="86004" y2="62319"/>
                        <a14:foregroundMark x1="91453" y1="86473" x2="91453" y2="86473"/>
                        <a14:foregroundMark x1="51816" y1="23671" x2="51816" y2="23671"/>
                        <a14:foregroundMark x1="50534" y1="30193" x2="50534" y2="30193"/>
                        <a14:foregroundMark x1="52564" y1="32126" x2="52564" y2="32126"/>
                        <a14:foregroundMark x1="50321" y1="12077" x2="50321" y2="12077"/>
                        <a14:foregroundMark x1="46261" y1="18841" x2="46261" y2="18841"/>
                        <a14:foregroundMark x1="45833" y1="17391" x2="45833" y2="17391"/>
                        <a14:foregroundMark x1="39103" y1="4831" x2="39103" y2="4831"/>
                        <a14:foregroundMark x1="31838" y1="8454" x2="31838" y2="8454"/>
                        <a14:foregroundMark x1="32372" y1="3623" x2="32372" y2="3623"/>
                        <a14:foregroundMark x1="84509" y1="86473" x2="84509" y2="86473"/>
                        <a14:foregroundMark x1="60150" y1="70531" x2="60150" y2="70531"/>
                        <a14:foregroundMark x1="62286" y1="71256" x2="62286" y2="71256"/>
                        <a14:foregroundMark x1="82799" y1="30918" x2="82799" y2="30918"/>
                        <a14:foregroundMark x1="80769" y1="29952" x2="80769" y2="29952"/>
                        <a14:foregroundMark x1="83547" y1="25362" x2="83547" y2="25362"/>
                        <a14:foregroundMark x1="75214" y1="53140" x2="75214" y2="53140"/>
                        <a14:foregroundMark x1="77778" y1="61111" x2="77778" y2="61111"/>
                        <a14:foregroundMark x1="81517" y1="49758" x2="81517" y2="49758"/>
                        <a14:foregroundMark x1="76923" y1="61353" x2="76923" y2="61353"/>
                        <a14:foregroundMark x1="80769" y1="44444" x2="80769" y2="44444"/>
                        <a14:foregroundMark x1="54915" y1="31884" x2="54915" y2="31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9" y="329514"/>
            <a:ext cx="5898292" cy="22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1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D7B6-D39F-29B8-EDF5-6194A25B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Preparation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8DFA7-C00C-D45E-60FA-4FFA92DB2A28}"/>
              </a:ext>
            </a:extLst>
          </p:cNvPr>
          <p:cNvSpPr txBox="1"/>
          <p:nvPr/>
        </p:nvSpPr>
        <p:spPr>
          <a:xfrm>
            <a:off x="3045524" y="5175262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 &lt;- expected(    population = </a:t>
            </a:r>
            <a:r>
              <a:rPr lang="en-US" dirty="0" err="1"/>
              <a:t>dohio$n</a:t>
            </a:r>
            <a:r>
              <a:rPr lang="en-US" dirty="0"/>
              <a:t>,    cases = </a:t>
            </a:r>
            <a:r>
              <a:rPr lang="en-US" dirty="0" err="1"/>
              <a:t>dohio$y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BF36F-17CD-5B62-0F02-2EA1E79A2A8A}"/>
              </a:ext>
            </a:extLst>
          </p:cNvPr>
          <p:cNvSpPr txBox="1"/>
          <p:nvPr/>
        </p:nvSpPr>
        <p:spPr>
          <a:xfrm>
            <a:off x="4699931" y="2524038"/>
            <a:ext cx="2950828" cy="2397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&gt; head(</a:t>
            </a:r>
            <a:r>
              <a:rPr lang="en-US" dirty="0" err="1"/>
              <a:t>dE</a:t>
            </a:r>
            <a:r>
              <a:rPr lang="en-US" dirty="0"/>
              <a:t>)</a:t>
            </a:r>
          </a:p>
          <a:p>
            <a:r>
              <a:rPr lang="en-US" dirty="0"/>
              <a:t>  county year         E</a:t>
            </a:r>
          </a:p>
          <a:p>
            <a:r>
              <a:rPr lang="en-US" dirty="0"/>
              <a:t>1  Adams 1968  8.278660</a:t>
            </a:r>
          </a:p>
          <a:p>
            <a:r>
              <a:rPr lang="en-US" dirty="0"/>
              <a:t>2  Adams 1969  8.501767</a:t>
            </a:r>
          </a:p>
          <a:p>
            <a:r>
              <a:rPr lang="en-US" dirty="0"/>
              <a:t>3  Adams 1970  8.779313</a:t>
            </a:r>
          </a:p>
          <a:p>
            <a:r>
              <a:rPr lang="en-US" dirty="0"/>
              <a:t>4  Adams 1971  9.175276</a:t>
            </a:r>
          </a:p>
          <a:p>
            <a:r>
              <a:rPr lang="en-US" dirty="0"/>
              <a:t>5  Adams 1972  9.548736</a:t>
            </a:r>
          </a:p>
          <a:p>
            <a:r>
              <a:rPr lang="en-US" dirty="0"/>
              <a:t>6  Adams 1973 10.099777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0C0AC-C501-6954-DCD2-683373F25EE5}"/>
              </a:ext>
            </a:extLst>
          </p:cNvPr>
          <p:cNvSpPr txBox="1"/>
          <p:nvPr/>
        </p:nvSpPr>
        <p:spPr>
          <a:xfrm>
            <a:off x="3322040" y="2192371"/>
            <a:ext cx="58890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&gt; head(d)</a:t>
            </a:r>
          </a:p>
          <a:p>
            <a:r>
              <a:rPr lang="en-US" dirty="0"/>
              <a:t>  county year  Y         E       SIR </a:t>
            </a:r>
            <a:r>
              <a:rPr lang="en-US" dirty="0" err="1"/>
              <a:t>idarea</a:t>
            </a:r>
            <a:r>
              <a:rPr lang="en-US" dirty="0"/>
              <a:t> idarea1 </a:t>
            </a:r>
            <a:r>
              <a:rPr lang="en-US" dirty="0" err="1"/>
              <a:t>idtime</a:t>
            </a:r>
            <a:endParaRPr lang="en-US" dirty="0"/>
          </a:p>
          <a:p>
            <a:r>
              <a:rPr lang="en-US" dirty="0"/>
              <a:t>1  Adams 1968  6  8.278660 0.7247549      1       1      1</a:t>
            </a:r>
          </a:p>
          <a:p>
            <a:r>
              <a:rPr lang="en-US" dirty="0"/>
              <a:t>2  Adams 1969  5  8.501767 0.5881130      1       1      2</a:t>
            </a:r>
          </a:p>
          <a:p>
            <a:r>
              <a:rPr lang="en-US" dirty="0"/>
              <a:t>3  Adams 1970  9  8.779313 1.0251372      1       1      3</a:t>
            </a:r>
          </a:p>
          <a:p>
            <a:r>
              <a:rPr lang="en-US" dirty="0"/>
              <a:t>4  Adams 1971  6  9.175276 0.6539313      1       1      4</a:t>
            </a:r>
          </a:p>
          <a:p>
            <a:r>
              <a:rPr lang="en-US" dirty="0"/>
              <a:t>5  Adams 1972 10  9.548736 1.0472591      1       1      5</a:t>
            </a:r>
          </a:p>
          <a:p>
            <a:r>
              <a:rPr lang="en-US" dirty="0"/>
              <a:t>6  Adams 1973  7 10.099777 0.6930846      1       1     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6E81C-CDAB-E2F5-6D58-028F56142BCF}"/>
              </a:ext>
            </a:extLst>
          </p:cNvPr>
          <p:cNvSpPr txBox="1"/>
          <p:nvPr/>
        </p:nvSpPr>
        <p:spPr>
          <a:xfrm>
            <a:off x="3045524" y="596605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d$SIR</a:t>
            </a:r>
            <a:r>
              <a:rPr lang="en-US" dirty="0"/>
              <a:t> &lt;- </a:t>
            </a:r>
            <a:r>
              <a:rPr lang="en-US" dirty="0" err="1"/>
              <a:t>d$Y</a:t>
            </a:r>
            <a:r>
              <a:rPr lang="en-US" dirty="0"/>
              <a:t> / </a:t>
            </a:r>
            <a:r>
              <a:rPr lang="en-US" dirty="0" err="1"/>
              <a:t>d$E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AB0D83-A874-BDC9-96D4-AEB26F58D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1"/>
            <a:ext cx="3685447" cy="3131168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 county  year     y     n NAME </a:t>
            </a:r>
          </a:p>
          <a:p>
            <a:r>
              <a:rPr lang="en-US" dirty="0"/>
              <a:t>    &lt;</a:t>
            </a:r>
            <a:r>
              <a:rPr lang="en-US" dirty="0" err="1"/>
              <a:t>dbl</a:t>
            </a:r>
            <a:r>
              <a:rPr lang="en-US" dirty="0"/>
              <a:t>&gt; &lt;</a:t>
            </a:r>
            <a:r>
              <a:rPr lang="en-US" dirty="0" err="1"/>
              <a:t>dbl</a:t>
            </a:r>
            <a:r>
              <a:rPr lang="en-US" dirty="0"/>
              <a:t>&gt; &lt;</a:t>
            </a:r>
            <a:r>
              <a:rPr lang="en-US" dirty="0" err="1"/>
              <a:t>dbl</a:t>
            </a:r>
            <a:r>
              <a:rPr lang="en-US" dirty="0"/>
              <a:t>&gt; &lt;</a:t>
            </a:r>
            <a:r>
              <a:rPr lang="en-US" dirty="0" err="1"/>
              <a:t>dbl</a:t>
            </a:r>
            <a:r>
              <a:rPr lang="en-US" dirty="0"/>
              <a:t>&gt; &lt;chr&gt;</a:t>
            </a:r>
          </a:p>
          <a:p>
            <a:r>
              <a:rPr lang="en-US" dirty="0"/>
              <a:t> 1      1  1968     6  8912 Adams</a:t>
            </a:r>
          </a:p>
          <a:p>
            <a:r>
              <a:rPr lang="en-US" dirty="0"/>
              <a:t> 2      1  1968     0    24 Adams</a:t>
            </a:r>
          </a:p>
          <a:p>
            <a:r>
              <a:rPr lang="en-US" dirty="0"/>
              <a:t> 3      1  1968     0  8994 Adams</a:t>
            </a:r>
          </a:p>
          <a:p>
            <a:r>
              <a:rPr lang="en-US" dirty="0"/>
              <a:t> 4      1  1968     0    22 Adams</a:t>
            </a:r>
          </a:p>
          <a:p>
            <a:r>
              <a:rPr lang="en-US" dirty="0"/>
              <a:t> 5      1  1969     5  9139 Adams</a:t>
            </a:r>
          </a:p>
          <a:p>
            <a:r>
              <a:rPr lang="en-US" dirty="0"/>
              <a:t> 6      1  1969     0    20 Adams</a:t>
            </a:r>
          </a:p>
          <a:p>
            <a:r>
              <a:rPr lang="en-US" dirty="0"/>
              <a:t> 7      1  1969     0  9289 Adams</a:t>
            </a:r>
          </a:p>
          <a:p>
            <a:r>
              <a:rPr lang="en-US" dirty="0"/>
              <a:t> 8      1  1969     0    24 Adams</a:t>
            </a:r>
          </a:p>
          <a:p>
            <a:r>
              <a:rPr lang="en-US" dirty="0"/>
              <a:t> 9      1  1970     8  9455 Adams</a:t>
            </a:r>
          </a:p>
          <a:p>
            <a:r>
              <a:rPr lang="en-US" dirty="0"/>
              <a:t>10      1  1970     0    18 Adams</a:t>
            </a:r>
          </a:p>
        </p:txBody>
      </p:sp>
    </p:spTree>
    <p:extLst>
      <p:ext uri="{BB962C8B-B14F-4D97-AF65-F5344CB8AC3E}">
        <p14:creationId xmlns:p14="http://schemas.microsoft.com/office/powerpoint/2010/main" val="41054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40A3-E28B-7B62-5023-C725F2BF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GGplot2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D6F983-94C4-7F6B-3D84-C7B0DAFF4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534" y="1942569"/>
            <a:ext cx="4976291" cy="182895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757D85-D457-F9C8-C507-641968F56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121" y="2261517"/>
            <a:ext cx="6538527" cy="43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40A3-E28B-7B62-5023-C725F2BF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ggplot2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669FE0-4F50-289D-5C0D-B25919B01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0" y="1880004"/>
            <a:ext cx="4282811" cy="175275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B6C499-ABC2-758C-911E-B47C2BE92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572" y="1775849"/>
            <a:ext cx="6980525" cy="47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40A3-E28B-7B62-5023-C725F2BF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</a:t>
            </a:r>
            <a:r>
              <a:rPr lang="en-US" dirty="0" err="1"/>
              <a:t>COdes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CC20C-E4D4-49EE-5101-245DE4689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8886621" cy="457654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neighborhood matrix needed to define the spatial random effect by using the poly2nb() and the nb2INLA()</a:t>
            </a:r>
          </a:p>
          <a:p>
            <a:r>
              <a:rPr lang="en-US" dirty="0" err="1"/>
              <a:t>nb</a:t>
            </a:r>
            <a:r>
              <a:rPr lang="en-US" dirty="0"/>
              <a:t> &lt;- poly2nb(map)</a:t>
            </a:r>
          </a:p>
          <a:p>
            <a:r>
              <a:rPr lang="en-US" dirty="0"/>
              <a:t>nb2INLA("</a:t>
            </a:r>
            <a:r>
              <a:rPr lang="en-US" dirty="0" err="1"/>
              <a:t>map.adj</a:t>
            </a:r>
            <a:r>
              <a:rPr lang="en-US" dirty="0"/>
              <a:t>", </a:t>
            </a:r>
            <a:r>
              <a:rPr lang="en-US" dirty="0" err="1"/>
              <a:t>nb</a:t>
            </a:r>
            <a:r>
              <a:rPr lang="en-US" dirty="0"/>
              <a:t>)</a:t>
            </a:r>
          </a:p>
          <a:p>
            <a:r>
              <a:rPr lang="en-US" dirty="0"/>
              <a:t>g &lt;- </a:t>
            </a:r>
            <a:r>
              <a:rPr lang="en-US" dirty="0" err="1"/>
              <a:t>inla.read.graph</a:t>
            </a:r>
            <a:r>
              <a:rPr lang="en-US" dirty="0"/>
              <a:t>(filename = "</a:t>
            </a:r>
            <a:r>
              <a:rPr lang="en-US" dirty="0" err="1"/>
              <a:t>map.adj</a:t>
            </a:r>
            <a:r>
              <a:rPr lang="en-US" dirty="0"/>
              <a:t>")</a:t>
            </a:r>
          </a:p>
          <a:p>
            <a:r>
              <a:rPr lang="en-US" dirty="0" err="1"/>
              <a:t>d$idarea</a:t>
            </a:r>
            <a:r>
              <a:rPr lang="en-US" dirty="0"/>
              <a:t> &lt;- </a:t>
            </a:r>
            <a:r>
              <a:rPr lang="en-US" dirty="0" err="1"/>
              <a:t>as.numeric</a:t>
            </a:r>
            <a:r>
              <a:rPr lang="en-US" dirty="0"/>
              <a:t>(</a:t>
            </a:r>
            <a:r>
              <a:rPr lang="en-US" dirty="0" err="1"/>
              <a:t>as.factor</a:t>
            </a:r>
            <a:r>
              <a:rPr lang="en-US" dirty="0"/>
              <a:t>(</a:t>
            </a:r>
            <a:r>
              <a:rPr lang="en-US" dirty="0" err="1"/>
              <a:t>d$county</a:t>
            </a:r>
            <a:r>
              <a:rPr lang="en-US" dirty="0"/>
              <a:t>))</a:t>
            </a:r>
          </a:p>
          <a:p>
            <a:r>
              <a:rPr lang="en-US" dirty="0"/>
              <a:t>d$idarea1 &lt;- </a:t>
            </a:r>
            <a:r>
              <a:rPr lang="en-US" dirty="0" err="1"/>
              <a:t>d$idarea</a:t>
            </a:r>
            <a:endParaRPr lang="en-US" dirty="0"/>
          </a:p>
          <a:p>
            <a:r>
              <a:rPr lang="en-US" dirty="0" err="1"/>
              <a:t>d$idtime</a:t>
            </a:r>
            <a:r>
              <a:rPr lang="en-US" dirty="0"/>
              <a:t> &lt;- 1 + </a:t>
            </a:r>
            <a:r>
              <a:rPr lang="en-US" dirty="0" err="1"/>
              <a:t>d$year</a:t>
            </a:r>
            <a:r>
              <a:rPr lang="en-US" dirty="0"/>
              <a:t> - min(</a:t>
            </a:r>
            <a:r>
              <a:rPr lang="en-US" dirty="0" err="1"/>
              <a:t>d$year</a:t>
            </a:r>
            <a:r>
              <a:rPr lang="en-US" dirty="0"/>
              <a:t>)</a:t>
            </a:r>
          </a:p>
          <a:p>
            <a:r>
              <a:rPr lang="en-US" dirty="0"/>
              <a:t>formula &lt;- Y ~ f(</a:t>
            </a:r>
            <a:r>
              <a:rPr lang="en-US" dirty="0" err="1"/>
              <a:t>idarea</a:t>
            </a:r>
            <a:r>
              <a:rPr lang="en-US" dirty="0"/>
              <a:t>, model = "</a:t>
            </a:r>
            <a:r>
              <a:rPr lang="en-US" dirty="0" err="1"/>
              <a:t>bym</a:t>
            </a:r>
            <a:r>
              <a:rPr lang="en-US" dirty="0"/>
              <a:t>", graph = g) +</a:t>
            </a:r>
          </a:p>
          <a:p>
            <a:r>
              <a:rPr lang="en-US" dirty="0"/>
              <a:t>  f(idarea1, </a:t>
            </a:r>
            <a:r>
              <a:rPr lang="en-US" dirty="0" err="1"/>
              <a:t>idtime</a:t>
            </a:r>
            <a:r>
              <a:rPr lang="en-US" dirty="0"/>
              <a:t>, model = "</a:t>
            </a:r>
            <a:r>
              <a:rPr lang="en-US" dirty="0" err="1"/>
              <a:t>iid</a:t>
            </a:r>
            <a:r>
              <a:rPr lang="en-US" dirty="0"/>
              <a:t>") + </a:t>
            </a:r>
            <a:r>
              <a:rPr lang="en-US" dirty="0" err="1"/>
              <a:t>idtime</a:t>
            </a:r>
            <a:endParaRPr lang="en-US" dirty="0"/>
          </a:p>
          <a:p>
            <a:r>
              <a:rPr lang="en-US" dirty="0"/>
              <a:t>res &lt;- </a:t>
            </a:r>
            <a:r>
              <a:rPr lang="en-US" dirty="0" err="1"/>
              <a:t>inla</a:t>
            </a:r>
            <a:r>
              <a:rPr lang="en-US" dirty="0"/>
              <a:t>(formula,</a:t>
            </a:r>
          </a:p>
          <a:p>
            <a:r>
              <a:rPr lang="en-US" dirty="0"/>
              <a:t>  family = "</a:t>
            </a:r>
            <a:r>
              <a:rPr lang="en-US" dirty="0" err="1"/>
              <a:t>poisson</a:t>
            </a:r>
            <a:r>
              <a:rPr lang="en-US" dirty="0"/>
              <a:t>", data = d, E = E,</a:t>
            </a:r>
          </a:p>
          <a:p>
            <a:r>
              <a:rPr lang="en-US" dirty="0"/>
              <a:t>  </a:t>
            </a:r>
            <a:r>
              <a:rPr lang="en-US" dirty="0" err="1"/>
              <a:t>control.predictor</a:t>
            </a:r>
            <a:r>
              <a:rPr lang="en-US" dirty="0"/>
              <a:t> = list(compute = TRUE)</a:t>
            </a:r>
          </a:p>
          <a:p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4D301-20F7-453C-337A-B2F04A3C6040}"/>
              </a:ext>
            </a:extLst>
          </p:cNvPr>
          <p:cNvSpPr txBox="1"/>
          <p:nvPr/>
        </p:nvSpPr>
        <p:spPr>
          <a:xfrm>
            <a:off x="5452844" y="2155971"/>
            <a:ext cx="608782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ggplot</a:t>
            </a:r>
            <a:r>
              <a:rPr lang="en-US" dirty="0"/>
              <a:t>(map) + </a:t>
            </a:r>
            <a:r>
              <a:rPr lang="en-US" dirty="0" err="1"/>
              <a:t>geom_sf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(fill = RR)) +</a:t>
            </a:r>
          </a:p>
          <a:p>
            <a:r>
              <a:rPr lang="en-US" dirty="0"/>
              <a:t>  </a:t>
            </a:r>
            <a:r>
              <a:rPr lang="en-US" dirty="0" err="1"/>
              <a:t>facet_wrap</a:t>
            </a:r>
            <a:r>
              <a:rPr lang="en-US" dirty="0"/>
              <a:t>(~year, </a:t>
            </a:r>
            <a:r>
              <a:rPr lang="en-US" dirty="0" err="1"/>
              <a:t>dir</a:t>
            </a:r>
            <a:r>
              <a:rPr lang="en-US" dirty="0"/>
              <a:t> = "h", </a:t>
            </a:r>
            <a:r>
              <a:rPr lang="en-US" dirty="0" err="1"/>
              <a:t>ncol</a:t>
            </a:r>
            <a:r>
              <a:rPr lang="en-US" dirty="0"/>
              <a:t> = 7) +</a:t>
            </a:r>
          </a:p>
          <a:p>
            <a:r>
              <a:rPr lang="en-US" dirty="0"/>
              <a:t>  </a:t>
            </a:r>
            <a:r>
              <a:rPr lang="en-US" dirty="0" err="1"/>
              <a:t>ggtitle</a:t>
            </a:r>
            <a:r>
              <a:rPr lang="en-US" dirty="0"/>
              <a:t>("RR") + </a:t>
            </a:r>
            <a:r>
              <a:rPr lang="en-US" dirty="0" err="1"/>
              <a:t>theme_bw</a:t>
            </a:r>
            <a:r>
              <a:rPr lang="en-US" dirty="0"/>
              <a:t>() +</a:t>
            </a:r>
          </a:p>
          <a:p>
            <a:r>
              <a:rPr lang="en-US" dirty="0"/>
              <a:t>  theme(</a:t>
            </a:r>
          </a:p>
          <a:p>
            <a:r>
              <a:rPr lang="en-US" dirty="0"/>
              <a:t>    </a:t>
            </a:r>
            <a:r>
              <a:rPr lang="en-US" dirty="0" err="1"/>
              <a:t>axis.text.x</a:t>
            </a:r>
            <a:r>
              <a:rPr lang="en-US" dirty="0"/>
              <a:t> = </a:t>
            </a:r>
            <a:r>
              <a:rPr lang="en-US" dirty="0" err="1"/>
              <a:t>element_blank</a:t>
            </a:r>
            <a:r>
              <a:rPr lang="en-US" dirty="0"/>
              <a:t>(),</a:t>
            </a:r>
          </a:p>
          <a:p>
            <a:r>
              <a:rPr lang="en-US" dirty="0"/>
              <a:t>    </a:t>
            </a:r>
            <a:r>
              <a:rPr lang="en-US" dirty="0" err="1"/>
              <a:t>axis.text.y</a:t>
            </a:r>
            <a:r>
              <a:rPr lang="en-US" dirty="0"/>
              <a:t> = </a:t>
            </a:r>
            <a:r>
              <a:rPr lang="en-US" dirty="0" err="1"/>
              <a:t>element_blank</a:t>
            </a:r>
            <a:r>
              <a:rPr lang="en-US" dirty="0"/>
              <a:t>(),</a:t>
            </a:r>
          </a:p>
          <a:p>
            <a:r>
              <a:rPr lang="en-US" dirty="0"/>
              <a:t>    </a:t>
            </a:r>
            <a:r>
              <a:rPr lang="en-US" dirty="0" err="1"/>
              <a:t>axis.ticks</a:t>
            </a:r>
            <a:r>
              <a:rPr lang="en-US" dirty="0"/>
              <a:t> = </a:t>
            </a:r>
            <a:r>
              <a:rPr lang="en-US" dirty="0" err="1"/>
              <a:t>element_blank</a:t>
            </a:r>
            <a:r>
              <a:rPr lang="en-US" dirty="0"/>
              <a:t>()</a:t>
            </a:r>
          </a:p>
          <a:p>
            <a:r>
              <a:rPr lang="en-US" dirty="0"/>
              <a:t>  ) +</a:t>
            </a:r>
          </a:p>
          <a:p>
            <a:r>
              <a:rPr lang="en-US" dirty="0"/>
              <a:t>  scale_fill_gradient2(</a:t>
            </a:r>
          </a:p>
          <a:p>
            <a:r>
              <a:rPr lang="en-US" dirty="0"/>
              <a:t>    midpoint = 1, low = "blue", mid = "white", high = "red"</a:t>
            </a:r>
          </a:p>
          <a:p>
            <a:r>
              <a:rPr lang="en-US" dirty="0"/>
              <a:t>  )</a:t>
            </a:r>
          </a:p>
        </p:txBody>
      </p:sp>
    </p:spTree>
    <p:extLst>
      <p:ext uri="{BB962C8B-B14F-4D97-AF65-F5344CB8AC3E}">
        <p14:creationId xmlns:p14="http://schemas.microsoft.com/office/powerpoint/2010/main" val="172983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FF18-E758-C18F-541E-A2DF7150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Plot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8B9A0B-6FC6-AAF7-AE45-F73ACA854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885" y="2109482"/>
            <a:ext cx="6385982" cy="3978275"/>
          </a:xfrm>
        </p:spPr>
      </p:pic>
    </p:spTree>
    <p:extLst>
      <p:ext uri="{BB962C8B-B14F-4D97-AF65-F5344CB8AC3E}">
        <p14:creationId xmlns:p14="http://schemas.microsoft.com/office/powerpoint/2010/main" val="58759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52CD-4C4C-9E44-BE9B-72AB9835E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2E30C-1333-5529-886B-FD732D3DCB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Navid Mohseni</a:t>
            </a:r>
          </a:p>
        </p:txBody>
      </p:sp>
    </p:spTree>
    <p:extLst>
      <p:ext uri="{BB962C8B-B14F-4D97-AF65-F5344CB8AC3E}">
        <p14:creationId xmlns:p14="http://schemas.microsoft.com/office/powerpoint/2010/main" val="368479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14C0111-86AA-B377-753D-02A3CA89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079500"/>
            <a:ext cx="3904750" cy="4689475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Agenda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12">
            <a:extLst>
              <a:ext uri="{FF2B5EF4-FFF2-40B4-BE49-F238E27FC236}">
                <a16:creationId xmlns:a16="http://schemas.microsoft.com/office/drawing/2014/main" id="{758DF241-D6A4-6B32-44CF-DCD779167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898752"/>
              </p:ext>
            </p:extLst>
          </p:nvPr>
        </p:nvGraphicFramePr>
        <p:xfrm>
          <a:off x="6654799" y="531814"/>
          <a:ext cx="4996207" cy="578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868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6FC3-D478-C8F2-636A-DC098184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Areal data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C637-7CD6-1C61-2B15-3C96DB08D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Areal Data:</a:t>
            </a:r>
          </a:p>
          <a:p>
            <a:pPr marL="1177200" lvl="2" indent="-457200">
              <a:buFont typeface="+mj-lt"/>
              <a:buAutoNum type="arabicPeriod"/>
            </a:pPr>
            <a:r>
              <a:rPr lang="en-US" dirty="0"/>
              <a:t>Domain is fixed</a:t>
            </a:r>
          </a:p>
          <a:p>
            <a:pPr marL="1177200" lvl="2" indent="-457200">
              <a:buFont typeface="+mj-lt"/>
              <a:buAutoNum type="arabicPeriod"/>
            </a:pPr>
            <a:r>
              <a:rPr lang="en-US" dirty="0"/>
              <a:t>Finite number of areal units with well-defined boundaries (e.g., zip codes)</a:t>
            </a:r>
          </a:p>
          <a:p>
            <a:pPr marL="1177200" lvl="2" indent="-457200">
              <a:buFont typeface="+mj-lt"/>
              <a:buAutoNum type="arabicPeriod"/>
            </a:pPr>
            <a:r>
              <a:rPr lang="en-US" dirty="0"/>
              <a:t>Aggregated by county and year, like number of deaths in a county-level. </a:t>
            </a:r>
          </a:p>
          <a:p>
            <a:pPr marL="720000" lvl="2" indent="0">
              <a:buNone/>
            </a:pPr>
            <a:endParaRPr lang="en-US" dirty="0"/>
          </a:p>
          <a:p>
            <a:pPr marL="720000" lvl="2" indent="0">
              <a:buNone/>
            </a:pPr>
            <a:r>
              <a:rPr lang="en-US" dirty="0"/>
              <a:t>CRS: Coordinate Reference System is used for representation, which gives us the origin and the unit of measurement. </a:t>
            </a:r>
          </a:p>
          <a:p>
            <a:pPr marL="720000" lvl="2" indent="0">
              <a:buNone/>
            </a:pPr>
            <a:r>
              <a:rPr lang="en-US" dirty="0"/>
              <a:t>Shapefile is a group of files (.</a:t>
            </a:r>
            <a:r>
              <a:rPr lang="en-US" dirty="0" err="1"/>
              <a:t>shp</a:t>
            </a:r>
            <a:r>
              <a:rPr lang="en-US" dirty="0"/>
              <a:t>, .</a:t>
            </a:r>
            <a:r>
              <a:rPr lang="en-US" dirty="0" err="1"/>
              <a:t>shx</a:t>
            </a:r>
            <a:r>
              <a:rPr lang="en-US" dirty="0"/>
              <a:t>, .</a:t>
            </a:r>
            <a:r>
              <a:rPr lang="en-US" dirty="0" err="1"/>
              <a:t>dbf</a:t>
            </a:r>
            <a:r>
              <a:rPr lang="en-US" dirty="0"/>
              <a:t>, …) that define geometrics and attributes of spatial features.  </a:t>
            </a:r>
          </a:p>
          <a:p>
            <a:pPr marL="720000" lvl="2" indent="0">
              <a:buNone/>
            </a:pPr>
            <a:endParaRPr lang="en-US" dirty="0"/>
          </a:p>
          <a:p>
            <a:pPr marL="7200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2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6FC3-D478-C8F2-636A-DC098184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INLA Quick Review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C637-7CD6-1C61-2B15-3C96DB08D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Approximate Bayesian inference in latent gaussian models. </a:t>
            </a:r>
          </a:p>
          <a:p>
            <a:r>
              <a:rPr lang="en-US" dirty="0"/>
              <a:t>Bayesian Hierarchical modeling: variation in response ~ risk factors + random effects</a:t>
            </a:r>
          </a:p>
          <a:p>
            <a:r>
              <a:rPr lang="en-US" dirty="0"/>
              <a:t>Useful in GLMM to </a:t>
            </a:r>
            <a:r>
              <a:rPr lang="en-US" dirty="0" err="1"/>
              <a:t>Spatio</a:t>
            </a:r>
            <a:r>
              <a:rPr lang="en-US" dirty="0"/>
              <a:t>-temporal models.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INLA uses Laplace approximations and sparse matrix tricks. </a:t>
            </a:r>
          </a:p>
          <a:p>
            <a:r>
              <a:rPr lang="en-US" dirty="0"/>
              <a:t>Gaussian latent is when the hidden variables follow a multivariate normal distribution.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13C42-D47A-3F0D-051F-CD8C55A00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969" y="2972031"/>
            <a:ext cx="3330229" cy="1234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3149A-BCB5-B292-5794-91E44838E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229" y="4872800"/>
            <a:ext cx="3581710" cy="35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5AC387-DEA5-013B-9F6D-7C74DB345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229" y="5371131"/>
            <a:ext cx="3635055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3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6FC3-D478-C8F2-636A-DC098184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R-INLA Quick Review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C637-7CD6-1C61-2B15-3C96DB08D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Syntax like </a:t>
            </a:r>
            <a:r>
              <a:rPr lang="en-US" dirty="0" err="1"/>
              <a:t>lm</a:t>
            </a:r>
            <a:r>
              <a:rPr lang="en-US" dirty="0"/>
              <a:t>()</a:t>
            </a:r>
          </a:p>
          <a:p>
            <a:r>
              <a:rPr lang="en-US" dirty="0"/>
              <a:t>f() is used for random effect part of the model.</a:t>
            </a:r>
          </a:p>
          <a:p>
            <a:r>
              <a:rPr lang="en-US" dirty="0" err="1"/>
              <a:t>inla</a:t>
            </a:r>
            <a:r>
              <a:rPr lang="en-US" dirty="0"/>
              <a:t>(formula, data, family, </a:t>
            </a:r>
            <a:r>
              <a:rPr lang="en-US" dirty="0" err="1"/>
              <a:t>control.compute</a:t>
            </a:r>
            <a:r>
              <a:rPr lang="en-US" dirty="0"/>
              <a:t>, </a:t>
            </a:r>
            <a:r>
              <a:rPr lang="en-US" dirty="0" err="1"/>
              <a:t>control.predictor</a:t>
            </a:r>
            <a:r>
              <a:rPr lang="en-US" dirty="0"/>
              <a:t>)</a:t>
            </a:r>
          </a:p>
          <a:p>
            <a:r>
              <a:rPr lang="en-US" dirty="0"/>
              <a:t>summary(</a:t>
            </a:r>
            <a:r>
              <a:rPr lang="en-US" dirty="0" err="1"/>
              <a:t>inla_output</a:t>
            </a:r>
            <a:r>
              <a:rPr lang="en-US" dirty="0"/>
              <a:t>)</a:t>
            </a:r>
          </a:p>
          <a:p>
            <a:r>
              <a:rPr lang="en-US" dirty="0" err="1"/>
              <a:t>inla_output$summary.fixed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6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6FC3-D478-C8F2-636A-DC098184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3C637-7CD6-1C61-2B15-3C96DB08D8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SIR: Standardized Incidence Ratio</a:t>
                </a:r>
              </a:p>
              <a:p>
                <a:r>
                  <a:rPr lang="en-US" dirty="0"/>
                  <a:t>BHM: Borrow info from neighborhoods and incorporate the covariate info. </a:t>
                </a:r>
              </a:p>
              <a:p>
                <a:r>
                  <a:rPr lang="en-US" dirty="0"/>
                  <a:t>Spatial Model: 1. Spatial Random Effect + Unstructured component (uncorrelated noise)</a:t>
                </a:r>
              </a:p>
              <a:p>
                <a:pPr marL="7029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Spatial Neighborhood or Proximity Matrix : W matrix</a:t>
                </a:r>
              </a:p>
              <a:p>
                <a:pPr marL="7029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regions </a:t>
                </a:r>
                <a:r>
                  <a:rPr lang="en-US" dirty="0" err="1"/>
                  <a:t>i</a:t>
                </a:r>
                <a:r>
                  <a:rPr lang="en-US" dirty="0"/>
                  <a:t> and j share a common boundary.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3C637-7CD6-1C61-2B15-3C96DB08D8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9" t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61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6FC3-D478-C8F2-636A-DC098184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Area Modeling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E392F-77DF-4714-0620-97B75F984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5377" y="1918501"/>
            <a:ext cx="2796782" cy="68585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866A6C-31B2-8C56-770C-7E2A93D1E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790" y="3686268"/>
            <a:ext cx="2324301" cy="693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2D1322-0506-E790-D4C6-993420F12091}"/>
              </a:ext>
            </a:extLst>
          </p:cNvPr>
          <p:cNvSpPr txBox="1"/>
          <p:nvPr/>
        </p:nvSpPr>
        <p:spPr>
          <a:xfrm>
            <a:off x="1079500" y="2961314"/>
            <a:ext cx="246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Besag</a:t>
            </a:r>
            <a:r>
              <a:rPr lang="en-US" dirty="0"/>
              <a:t> Model: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3F0D16-F80E-AC1B-64D6-B89E1B736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271" y="4598237"/>
            <a:ext cx="1470787" cy="3124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5DCFE6-C8A3-0D51-FE6E-02E66DF12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102" y="5838590"/>
            <a:ext cx="3513124" cy="4724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775849-BEF2-3AA0-EA42-F936AF508F65}"/>
              </a:ext>
            </a:extLst>
          </p:cNvPr>
          <p:cNvSpPr txBox="1"/>
          <p:nvPr/>
        </p:nvSpPr>
        <p:spPr>
          <a:xfrm>
            <a:off x="1191237" y="4991450"/>
            <a:ext cx="279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 err="1">
                <a:effectLst/>
                <a:latin typeface="-apple-system"/>
              </a:rPr>
              <a:t>Spatio</a:t>
            </a:r>
            <a:r>
              <a:rPr lang="en-US" b="0" i="0" dirty="0">
                <a:effectLst/>
                <a:latin typeface="-apple-system"/>
              </a:rPr>
              <a:t>-temporal small area disease risk estimation:</a:t>
            </a:r>
          </a:p>
        </p:txBody>
      </p:sp>
    </p:spTree>
    <p:extLst>
      <p:ext uri="{BB962C8B-B14F-4D97-AF65-F5344CB8AC3E}">
        <p14:creationId xmlns:p14="http://schemas.microsoft.com/office/powerpoint/2010/main" val="340823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6FC3-D478-C8F2-636A-DC098184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Issues with Areal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C637-7CD6-1C61-2B15-3C96DB08D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MIDP: Misaligned Data Problem</a:t>
            </a:r>
          </a:p>
          <a:p>
            <a:r>
              <a:rPr lang="en-US" dirty="0"/>
              <a:t>MAUP: Modifiable areal unit problem</a:t>
            </a:r>
          </a:p>
          <a:p>
            <a:r>
              <a:rPr lang="en-US" dirty="0"/>
              <a:t>Ecological Fallacy</a:t>
            </a:r>
          </a:p>
        </p:txBody>
      </p:sp>
    </p:spTree>
    <p:extLst>
      <p:ext uri="{BB962C8B-B14F-4D97-AF65-F5344CB8AC3E}">
        <p14:creationId xmlns:p14="http://schemas.microsoft.com/office/powerpoint/2010/main" val="3851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6FC3-D478-C8F2-636A-DC098184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C637-7CD6-1C61-2B15-3C96DB08D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Estimate expected lung cancer cases in Ohio counties from 1968 to 1988 using indirect standardization.</a:t>
            </a:r>
          </a:p>
          <a:p>
            <a:r>
              <a:rPr lang="en-US" dirty="0">
                <a:solidFill>
                  <a:schemeClr val="tx1"/>
                </a:solidFill>
              </a:rPr>
              <a:t>Compute Standardized Incidence Ratios (SIRs) to identify areas with higher or lower than expected disease burden.</a:t>
            </a:r>
          </a:p>
          <a:p>
            <a:r>
              <a:rPr lang="en-US" dirty="0">
                <a:solidFill>
                  <a:schemeClr val="tx1"/>
                </a:solidFill>
              </a:rPr>
              <a:t>Fit a Bayesian </a:t>
            </a:r>
            <a:r>
              <a:rPr lang="en-US" dirty="0" err="1">
                <a:solidFill>
                  <a:schemeClr val="tx1"/>
                </a:solidFill>
              </a:rPr>
              <a:t>spatio</a:t>
            </a:r>
            <a:r>
              <a:rPr lang="en-US" dirty="0">
                <a:solidFill>
                  <a:schemeClr val="tx1"/>
                </a:solidFill>
              </a:rPr>
              <a:t>-temporal model using R-INLA to estimate smoothed disease risks, accounting for spatial and temporal correlation.</a:t>
            </a:r>
          </a:p>
          <a:p>
            <a:r>
              <a:rPr lang="en-US" dirty="0">
                <a:solidFill>
                  <a:schemeClr val="tx1"/>
                </a:solidFill>
              </a:rPr>
              <a:t>Visualize results through Static maps of SIR and relative risk (RR) using ggplot2</a:t>
            </a:r>
          </a:p>
        </p:txBody>
      </p:sp>
    </p:spTree>
    <p:extLst>
      <p:ext uri="{BB962C8B-B14F-4D97-AF65-F5344CB8AC3E}">
        <p14:creationId xmlns:p14="http://schemas.microsoft.com/office/powerpoint/2010/main" val="1685992942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21420E-D6CD-4398-9C5C-03FBF6887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5126FD-8B44-46F3-BEB2-D5456E76919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70C3F92-C0AD-4E73-8A22-9D413A456BA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Temporal models implementation in R-INLA - Copy</Template>
  <TotalTime>97</TotalTime>
  <Words>1359</Words>
  <Application>Microsoft Office PowerPoint</Application>
  <PresentationFormat>Widescreen</PresentationFormat>
  <Paragraphs>151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-apple-system</vt:lpstr>
      <vt:lpstr>Arial</vt:lpstr>
      <vt:lpstr>Avenir Next LT Pro Light</vt:lpstr>
      <vt:lpstr>Calibri</vt:lpstr>
      <vt:lpstr>Cambria Math</vt:lpstr>
      <vt:lpstr>Rockwell Nova Light</vt:lpstr>
      <vt:lpstr>Wingdings</vt:lpstr>
      <vt:lpstr>LeafVTI</vt:lpstr>
      <vt:lpstr>Spatio-Temporal Model of areal data</vt:lpstr>
      <vt:lpstr>Agenda</vt:lpstr>
      <vt:lpstr>Areal data </vt:lpstr>
      <vt:lpstr>INLA Quick Review </vt:lpstr>
      <vt:lpstr>R-INLA Quick Review </vt:lpstr>
      <vt:lpstr>Modeling </vt:lpstr>
      <vt:lpstr>Small Area Modeling </vt:lpstr>
      <vt:lpstr>Issues with Areal Data</vt:lpstr>
      <vt:lpstr>Modeling in R</vt:lpstr>
      <vt:lpstr>Data Preparation</vt:lpstr>
      <vt:lpstr>GGplot2</vt:lpstr>
      <vt:lpstr>ggplot2</vt:lpstr>
      <vt:lpstr>R COdes</vt:lpstr>
      <vt:lpstr>Final Plot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Spatio-Temporal Model of areal data</dc:title>
  <dc:creator>Navid Mohseni</dc:creator>
  <cp:lastModifiedBy>Navid Mohseni</cp:lastModifiedBy>
  <cp:revision>1</cp:revision>
  <dcterms:created xsi:type="dcterms:W3CDTF">2025-05-05T17:05:28Z</dcterms:created>
  <dcterms:modified xsi:type="dcterms:W3CDTF">2025-05-05T18:44:55Z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