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4"/>
  </p:sldMasterIdLst>
  <p:notesMasterIdLst>
    <p:notesMasterId r:id="rId26"/>
  </p:notesMasterIdLst>
  <p:handoutMasterIdLst>
    <p:handoutMasterId r:id="rId27"/>
  </p:handoutMasterIdLst>
  <p:sldIdLst>
    <p:sldId id="276" r:id="rId5"/>
    <p:sldId id="257" r:id="rId6"/>
    <p:sldId id="30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6" r:id="rId16"/>
    <p:sldId id="328" r:id="rId17"/>
    <p:sldId id="329" r:id="rId18"/>
    <p:sldId id="327" r:id="rId19"/>
    <p:sldId id="330" r:id="rId20"/>
    <p:sldId id="331" r:id="rId21"/>
    <p:sldId id="332" r:id="rId22"/>
    <p:sldId id="333" r:id="rId23"/>
    <p:sldId id="334" r:id="rId24"/>
    <p:sldId id="29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02921-D065-4EE9-AF75-0CBD94A3672E}" v="2" dt="2025-02-03T18:38:55.987"/>
  </p1510:revLst>
</p1510:revInfo>
</file>

<file path=ppt/tableStyles.xml><?xml version="1.0" encoding="utf-8"?>
<a:tblStyleLst xmlns:a="http://schemas.openxmlformats.org/drawingml/2006/main" def="{5FD0F851-EC5A-4D38-B0AD-8093EC10F338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34" autoAdjust="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>
        <p:guide orient="horz" pos="292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5F479-6D05-4D4F-92CD-A0B5F2E7C6F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A4AE18-486F-4405-8087-086F8C896751}">
      <dgm:prSet/>
      <dgm:spPr/>
      <dgm:t>
        <a:bodyPr/>
        <a:lstStyle/>
        <a:p>
          <a:r>
            <a:rPr lang="en-US" dirty="0"/>
            <a:t>Introduction</a:t>
          </a:r>
        </a:p>
      </dgm:t>
    </dgm:pt>
    <dgm:pt modelId="{9F043C12-26F9-44B9-90DE-8C62986858E9}" type="parTrans" cxnId="{EDDE0115-40F4-4AE8-A25C-BCEF2D080CDC}">
      <dgm:prSet/>
      <dgm:spPr/>
      <dgm:t>
        <a:bodyPr/>
        <a:lstStyle/>
        <a:p>
          <a:endParaRPr lang="en-US"/>
        </a:p>
      </dgm:t>
    </dgm:pt>
    <dgm:pt modelId="{C685DA7B-3925-423B-9BAB-BD8FA342F869}" type="sibTrans" cxnId="{EDDE0115-40F4-4AE8-A25C-BCEF2D080CDC}">
      <dgm:prSet/>
      <dgm:spPr/>
      <dgm:t>
        <a:bodyPr/>
        <a:lstStyle/>
        <a:p>
          <a:endParaRPr lang="en-US"/>
        </a:p>
      </dgm:t>
    </dgm:pt>
    <dgm:pt modelId="{58651C06-4743-4814-A4E3-829E3D28487A}">
      <dgm:prSet/>
      <dgm:spPr/>
      <dgm:t>
        <a:bodyPr/>
        <a:lstStyle/>
        <a:p>
          <a:r>
            <a:rPr lang="en-US" dirty="0"/>
            <a:t>Autoregressive Models</a:t>
          </a:r>
        </a:p>
      </dgm:t>
    </dgm:pt>
    <dgm:pt modelId="{1096E16D-05CC-4877-B696-8D3EA6078755}" type="parTrans" cxnId="{0174C3F1-0548-4305-A2E4-24C8C547C974}">
      <dgm:prSet/>
      <dgm:spPr/>
      <dgm:t>
        <a:bodyPr/>
        <a:lstStyle/>
        <a:p>
          <a:endParaRPr lang="en-US"/>
        </a:p>
      </dgm:t>
    </dgm:pt>
    <dgm:pt modelId="{74A3A708-AFF6-4185-A364-BA951A3929F3}" type="sibTrans" cxnId="{0174C3F1-0548-4305-A2E4-24C8C547C974}">
      <dgm:prSet/>
      <dgm:spPr/>
      <dgm:t>
        <a:bodyPr/>
        <a:lstStyle/>
        <a:p>
          <a:endParaRPr lang="en-US"/>
        </a:p>
      </dgm:t>
    </dgm:pt>
    <dgm:pt modelId="{7417E410-3DE7-42A0-9682-E2D20FE7A93C}">
      <dgm:prSet/>
      <dgm:spPr/>
      <dgm:t>
        <a:bodyPr/>
        <a:lstStyle/>
        <a:p>
          <a:r>
            <a:rPr lang="en-US" dirty="0"/>
            <a:t>Non-Gaussian Data</a:t>
          </a:r>
        </a:p>
      </dgm:t>
    </dgm:pt>
    <dgm:pt modelId="{57F79A3B-53DA-4300-A354-27B81083D8DE}" type="parTrans" cxnId="{2BA0DDF4-E497-4320-A810-680FC89BC7BE}">
      <dgm:prSet/>
      <dgm:spPr/>
      <dgm:t>
        <a:bodyPr/>
        <a:lstStyle/>
        <a:p>
          <a:endParaRPr lang="en-US"/>
        </a:p>
      </dgm:t>
    </dgm:pt>
    <dgm:pt modelId="{0F2B0533-4B80-4202-A2B8-9B65D1CE0E10}" type="sibTrans" cxnId="{2BA0DDF4-E497-4320-A810-680FC89BC7BE}">
      <dgm:prSet/>
      <dgm:spPr/>
      <dgm:t>
        <a:bodyPr/>
        <a:lstStyle/>
        <a:p>
          <a:endParaRPr lang="en-US"/>
        </a:p>
      </dgm:t>
    </dgm:pt>
    <dgm:pt modelId="{5C9C1AD0-DD05-4C91-8EED-6A52D1DAC16E}">
      <dgm:prSet/>
      <dgm:spPr/>
      <dgm:t>
        <a:bodyPr/>
        <a:lstStyle/>
        <a:p>
          <a:r>
            <a:rPr lang="en-US" dirty="0"/>
            <a:t>Forecasting</a:t>
          </a:r>
        </a:p>
      </dgm:t>
    </dgm:pt>
    <dgm:pt modelId="{1CE269BA-6472-45B1-99E7-AFE2C3B3205B}" type="parTrans" cxnId="{E8E08639-C06D-4C1C-B834-ED75788ED065}">
      <dgm:prSet/>
      <dgm:spPr/>
      <dgm:t>
        <a:bodyPr/>
        <a:lstStyle/>
        <a:p>
          <a:endParaRPr lang="en-US"/>
        </a:p>
      </dgm:t>
    </dgm:pt>
    <dgm:pt modelId="{136A39F4-396F-4652-B905-8A0F7F534900}" type="sibTrans" cxnId="{E8E08639-C06D-4C1C-B834-ED75788ED065}">
      <dgm:prSet/>
      <dgm:spPr/>
      <dgm:t>
        <a:bodyPr/>
        <a:lstStyle/>
        <a:p>
          <a:endParaRPr lang="en-US"/>
        </a:p>
      </dgm:t>
    </dgm:pt>
    <dgm:pt modelId="{90008874-D319-4527-BFFA-9CEA6DDA7F9D}">
      <dgm:prSet/>
      <dgm:spPr/>
      <dgm:t>
        <a:bodyPr/>
        <a:lstStyle/>
        <a:p>
          <a:r>
            <a:rPr lang="en-US" dirty="0" err="1"/>
            <a:t>Spatio</a:t>
          </a:r>
          <a:r>
            <a:rPr lang="en-US" dirty="0"/>
            <a:t>-Temporal Models</a:t>
          </a:r>
        </a:p>
      </dgm:t>
    </dgm:pt>
    <dgm:pt modelId="{AA02FF8C-806D-49F5-844F-6A51726D7844}" type="parTrans" cxnId="{7963D0A7-FB9A-4024-8FDC-18F80B361AB2}">
      <dgm:prSet/>
      <dgm:spPr/>
      <dgm:t>
        <a:bodyPr/>
        <a:lstStyle/>
        <a:p>
          <a:endParaRPr lang="en-US"/>
        </a:p>
      </dgm:t>
    </dgm:pt>
    <dgm:pt modelId="{F2884491-5407-4C3D-A87C-2A6AFFB444B1}" type="sibTrans" cxnId="{7963D0A7-FB9A-4024-8FDC-18F80B361AB2}">
      <dgm:prSet/>
      <dgm:spPr/>
      <dgm:t>
        <a:bodyPr/>
        <a:lstStyle/>
        <a:p>
          <a:endParaRPr lang="en-US"/>
        </a:p>
      </dgm:t>
    </dgm:pt>
    <dgm:pt modelId="{E2B348E6-B078-4BDA-B8CD-2C7E04C2BDD8}" type="pres">
      <dgm:prSet presAssocID="{15C5F479-6D05-4D4F-92CD-A0B5F2E7C6F2}" presName="linear" presStyleCnt="0">
        <dgm:presLayoutVars>
          <dgm:animLvl val="lvl"/>
          <dgm:resizeHandles val="exact"/>
        </dgm:presLayoutVars>
      </dgm:prSet>
      <dgm:spPr/>
    </dgm:pt>
    <dgm:pt modelId="{6A4C5D61-AB71-4829-96D9-61E4D47B9241}" type="pres">
      <dgm:prSet presAssocID="{40A4AE18-486F-4405-8087-086F8C89675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8C590FB-E608-4B8E-9C4D-FEB85940AE5A}" type="pres">
      <dgm:prSet presAssocID="{C685DA7B-3925-423B-9BAB-BD8FA342F869}" presName="spacer" presStyleCnt="0"/>
      <dgm:spPr/>
    </dgm:pt>
    <dgm:pt modelId="{2C04DBA6-7FAC-4C6D-8FA3-6459D1CF3D49}" type="pres">
      <dgm:prSet presAssocID="{58651C06-4743-4814-A4E3-829E3D28487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6920CCD-ADDC-45A6-9556-AB7C2096B851}" type="pres">
      <dgm:prSet presAssocID="{74A3A708-AFF6-4185-A364-BA951A3929F3}" presName="spacer" presStyleCnt="0"/>
      <dgm:spPr/>
    </dgm:pt>
    <dgm:pt modelId="{FFE39389-DDE3-405C-8FEE-44D9250BA3EF}" type="pres">
      <dgm:prSet presAssocID="{7417E410-3DE7-42A0-9682-E2D20FE7A93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1CA591-3315-4ADD-86E4-734256A42429}" type="pres">
      <dgm:prSet presAssocID="{0F2B0533-4B80-4202-A2B8-9B65D1CE0E10}" presName="spacer" presStyleCnt="0"/>
      <dgm:spPr/>
    </dgm:pt>
    <dgm:pt modelId="{B03B8DFD-EB5C-43BC-A7D4-C2BC97080BF8}" type="pres">
      <dgm:prSet presAssocID="{5C9C1AD0-DD05-4C91-8EED-6A52D1DAC16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9F9AED-5938-4B4E-A6DD-DE01C1A386EC}" type="pres">
      <dgm:prSet presAssocID="{136A39F4-396F-4652-B905-8A0F7F534900}" presName="spacer" presStyleCnt="0"/>
      <dgm:spPr/>
    </dgm:pt>
    <dgm:pt modelId="{8EE06130-DB1F-4452-A8CF-B5F9EB10A7C4}" type="pres">
      <dgm:prSet presAssocID="{90008874-D319-4527-BFFA-9CEA6DDA7F9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3913B01-9C44-4747-A465-D7CCAB139F4C}" type="presOf" srcId="{7417E410-3DE7-42A0-9682-E2D20FE7A93C}" destId="{FFE39389-DDE3-405C-8FEE-44D9250BA3EF}" srcOrd="0" destOrd="0" presId="urn:microsoft.com/office/officeart/2005/8/layout/vList2"/>
    <dgm:cxn modelId="{EDDE0115-40F4-4AE8-A25C-BCEF2D080CDC}" srcId="{15C5F479-6D05-4D4F-92CD-A0B5F2E7C6F2}" destId="{40A4AE18-486F-4405-8087-086F8C896751}" srcOrd="0" destOrd="0" parTransId="{9F043C12-26F9-44B9-90DE-8C62986858E9}" sibTransId="{C685DA7B-3925-423B-9BAB-BD8FA342F869}"/>
    <dgm:cxn modelId="{A4CDAC37-9078-4D52-AA5A-3D232404D951}" type="presOf" srcId="{58651C06-4743-4814-A4E3-829E3D28487A}" destId="{2C04DBA6-7FAC-4C6D-8FA3-6459D1CF3D49}" srcOrd="0" destOrd="0" presId="urn:microsoft.com/office/officeart/2005/8/layout/vList2"/>
    <dgm:cxn modelId="{E8E08639-C06D-4C1C-B834-ED75788ED065}" srcId="{15C5F479-6D05-4D4F-92CD-A0B5F2E7C6F2}" destId="{5C9C1AD0-DD05-4C91-8EED-6A52D1DAC16E}" srcOrd="3" destOrd="0" parTransId="{1CE269BA-6472-45B1-99E7-AFE2C3B3205B}" sibTransId="{136A39F4-396F-4652-B905-8A0F7F534900}"/>
    <dgm:cxn modelId="{1291DD5E-BFBD-4AF8-8BA9-B1651E89AEB1}" type="presOf" srcId="{90008874-D319-4527-BFFA-9CEA6DDA7F9D}" destId="{8EE06130-DB1F-4452-A8CF-B5F9EB10A7C4}" srcOrd="0" destOrd="0" presId="urn:microsoft.com/office/officeart/2005/8/layout/vList2"/>
    <dgm:cxn modelId="{7963D0A7-FB9A-4024-8FDC-18F80B361AB2}" srcId="{15C5F479-6D05-4D4F-92CD-A0B5F2E7C6F2}" destId="{90008874-D319-4527-BFFA-9CEA6DDA7F9D}" srcOrd="4" destOrd="0" parTransId="{AA02FF8C-806D-49F5-844F-6A51726D7844}" sibTransId="{F2884491-5407-4C3D-A87C-2A6AFFB444B1}"/>
    <dgm:cxn modelId="{801D3CB7-DE7D-4438-B3D5-4A4FDE5D3BA6}" type="presOf" srcId="{15C5F479-6D05-4D4F-92CD-A0B5F2E7C6F2}" destId="{E2B348E6-B078-4BDA-B8CD-2C7E04C2BDD8}" srcOrd="0" destOrd="0" presId="urn:microsoft.com/office/officeart/2005/8/layout/vList2"/>
    <dgm:cxn modelId="{CDE8E2CE-5BBD-4E97-8009-61BD4BD24BC2}" type="presOf" srcId="{40A4AE18-486F-4405-8087-086F8C896751}" destId="{6A4C5D61-AB71-4829-96D9-61E4D47B9241}" srcOrd="0" destOrd="0" presId="urn:microsoft.com/office/officeart/2005/8/layout/vList2"/>
    <dgm:cxn modelId="{378881D1-C0EE-4DFE-9F04-124F8D409B79}" type="presOf" srcId="{5C9C1AD0-DD05-4C91-8EED-6A52D1DAC16E}" destId="{B03B8DFD-EB5C-43BC-A7D4-C2BC97080BF8}" srcOrd="0" destOrd="0" presId="urn:microsoft.com/office/officeart/2005/8/layout/vList2"/>
    <dgm:cxn modelId="{0174C3F1-0548-4305-A2E4-24C8C547C974}" srcId="{15C5F479-6D05-4D4F-92CD-A0B5F2E7C6F2}" destId="{58651C06-4743-4814-A4E3-829E3D28487A}" srcOrd="1" destOrd="0" parTransId="{1096E16D-05CC-4877-B696-8D3EA6078755}" sibTransId="{74A3A708-AFF6-4185-A364-BA951A3929F3}"/>
    <dgm:cxn modelId="{2BA0DDF4-E497-4320-A810-680FC89BC7BE}" srcId="{15C5F479-6D05-4D4F-92CD-A0B5F2E7C6F2}" destId="{7417E410-3DE7-42A0-9682-E2D20FE7A93C}" srcOrd="2" destOrd="0" parTransId="{57F79A3B-53DA-4300-A354-27B81083D8DE}" sibTransId="{0F2B0533-4B80-4202-A2B8-9B65D1CE0E10}"/>
    <dgm:cxn modelId="{0C84BFE9-DFC9-4882-AE31-33512FC8BB11}" type="presParOf" srcId="{E2B348E6-B078-4BDA-B8CD-2C7E04C2BDD8}" destId="{6A4C5D61-AB71-4829-96D9-61E4D47B9241}" srcOrd="0" destOrd="0" presId="urn:microsoft.com/office/officeart/2005/8/layout/vList2"/>
    <dgm:cxn modelId="{2263C232-6CA8-4474-98BB-1F2CF7F9AABE}" type="presParOf" srcId="{E2B348E6-B078-4BDA-B8CD-2C7E04C2BDD8}" destId="{C8C590FB-E608-4B8E-9C4D-FEB85940AE5A}" srcOrd="1" destOrd="0" presId="urn:microsoft.com/office/officeart/2005/8/layout/vList2"/>
    <dgm:cxn modelId="{C64FE468-4A88-494B-A3CD-80D0BDEFEEF3}" type="presParOf" srcId="{E2B348E6-B078-4BDA-B8CD-2C7E04C2BDD8}" destId="{2C04DBA6-7FAC-4C6D-8FA3-6459D1CF3D49}" srcOrd="2" destOrd="0" presId="urn:microsoft.com/office/officeart/2005/8/layout/vList2"/>
    <dgm:cxn modelId="{BA187CFA-31E4-4B70-9B3C-EBAAA38D2E13}" type="presParOf" srcId="{E2B348E6-B078-4BDA-B8CD-2C7E04C2BDD8}" destId="{C6920CCD-ADDC-45A6-9556-AB7C2096B851}" srcOrd="3" destOrd="0" presId="urn:microsoft.com/office/officeart/2005/8/layout/vList2"/>
    <dgm:cxn modelId="{B1192DD3-5C0D-4374-AA29-86F028DD3B36}" type="presParOf" srcId="{E2B348E6-B078-4BDA-B8CD-2C7E04C2BDD8}" destId="{FFE39389-DDE3-405C-8FEE-44D9250BA3EF}" srcOrd="4" destOrd="0" presId="urn:microsoft.com/office/officeart/2005/8/layout/vList2"/>
    <dgm:cxn modelId="{EB75AE3B-2A48-426C-A738-E216B15BAE58}" type="presParOf" srcId="{E2B348E6-B078-4BDA-B8CD-2C7E04C2BDD8}" destId="{A91CA591-3315-4ADD-86E4-734256A42429}" srcOrd="5" destOrd="0" presId="urn:microsoft.com/office/officeart/2005/8/layout/vList2"/>
    <dgm:cxn modelId="{B2E1C517-0F53-4384-82C6-231315D28766}" type="presParOf" srcId="{E2B348E6-B078-4BDA-B8CD-2C7E04C2BDD8}" destId="{B03B8DFD-EB5C-43BC-A7D4-C2BC97080BF8}" srcOrd="6" destOrd="0" presId="urn:microsoft.com/office/officeart/2005/8/layout/vList2"/>
    <dgm:cxn modelId="{B29D157E-99E8-4364-8045-743C013144FA}" type="presParOf" srcId="{E2B348E6-B078-4BDA-B8CD-2C7E04C2BDD8}" destId="{079F9AED-5938-4B4E-A6DD-DE01C1A386EC}" srcOrd="7" destOrd="0" presId="urn:microsoft.com/office/officeart/2005/8/layout/vList2"/>
    <dgm:cxn modelId="{F1F3D919-689A-43D7-A50E-483102AEC3BD}" type="presParOf" srcId="{E2B348E6-B078-4BDA-B8CD-2C7E04C2BDD8}" destId="{8EE06130-DB1F-4452-A8CF-B5F9EB10A7C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C5D61-AB71-4829-96D9-61E4D47B9241}">
      <dsp:nvSpPr>
        <dsp:cNvPr id="0" name=""/>
        <dsp:cNvSpPr/>
      </dsp:nvSpPr>
      <dsp:spPr>
        <a:xfrm>
          <a:off x="0" y="722915"/>
          <a:ext cx="4996207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Introduction</a:t>
          </a:r>
        </a:p>
      </dsp:txBody>
      <dsp:txXfrm>
        <a:off x="38638" y="761553"/>
        <a:ext cx="4918931" cy="714229"/>
      </dsp:txXfrm>
    </dsp:sp>
    <dsp:sp modelId="{2C04DBA6-7FAC-4C6D-8FA3-6459D1CF3D49}">
      <dsp:nvSpPr>
        <dsp:cNvPr id="0" name=""/>
        <dsp:cNvSpPr/>
      </dsp:nvSpPr>
      <dsp:spPr>
        <a:xfrm>
          <a:off x="0" y="1609460"/>
          <a:ext cx="4996207" cy="791505"/>
        </a:xfrm>
        <a:prstGeom prst="roundRect">
          <a:avLst/>
        </a:prstGeom>
        <a:solidFill>
          <a:schemeClr val="accent2">
            <a:hueOff val="810023"/>
            <a:satOff val="113"/>
            <a:lumOff val="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Autoregressive Models</a:t>
          </a:r>
        </a:p>
      </dsp:txBody>
      <dsp:txXfrm>
        <a:off x="38638" y="1648098"/>
        <a:ext cx="4918931" cy="714229"/>
      </dsp:txXfrm>
    </dsp:sp>
    <dsp:sp modelId="{FFE39389-DDE3-405C-8FEE-44D9250BA3EF}">
      <dsp:nvSpPr>
        <dsp:cNvPr id="0" name=""/>
        <dsp:cNvSpPr/>
      </dsp:nvSpPr>
      <dsp:spPr>
        <a:xfrm>
          <a:off x="0" y="2496005"/>
          <a:ext cx="4996207" cy="791505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Non-Gaussian Data</a:t>
          </a:r>
        </a:p>
      </dsp:txBody>
      <dsp:txXfrm>
        <a:off x="38638" y="2534643"/>
        <a:ext cx="4918931" cy="714229"/>
      </dsp:txXfrm>
    </dsp:sp>
    <dsp:sp modelId="{B03B8DFD-EB5C-43BC-A7D4-C2BC97080BF8}">
      <dsp:nvSpPr>
        <dsp:cNvPr id="0" name=""/>
        <dsp:cNvSpPr/>
      </dsp:nvSpPr>
      <dsp:spPr>
        <a:xfrm>
          <a:off x="0" y="3382550"/>
          <a:ext cx="4996207" cy="791505"/>
        </a:xfrm>
        <a:prstGeom prst="roundRect">
          <a:avLst/>
        </a:prstGeom>
        <a:solidFill>
          <a:schemeClr val="accent2">
            <a:hueOff val="2430068"/>
            <a:satOff val="338"/>
            <a:lumOff val="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Forecasting</a:t>
          </a:r>
        </a:p>
      </dsp:txBody>
      <dsp:txXfrm>
        <a:off x="38638" y="3421188"/>
        <a:ext cx="4918931" cy="714229"/>
      </dsp:txXfrm>
    </dsp:sp>
    <dsp:sp modelId="{8EE06130-DB1F-4452-A8CF-B5F9EB10A7C4}">
      <dsp:nvSpPr>
        <dsp:cNvPr id="0" name=""/>
        <dsp:cNvSpPr/>
      </dsp:nvSpPr>
      <dsp:spPr>
        <a:xfrm>
          <a:off x="0" y="4269095"/>
          <a:ext cx="4996207" cy="791505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Spatio</a:t>
          </a:r>
          <a:r>
            <a:rPr lang="en-US" sz="3300" kern="1200" dirty="0"/>
            <a:t>-Temporal Models</a:t>
          </a:r>
        </a:p>
      </dsp:txBody>
      <dsp:txXfrm>
        <a:off x="38638" y="4307733"/>
        <a:ext cx="4918931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022A2D-42FA-4553-8772-8DAE87B769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D895D-FAE0-4BCC-A867-FF4B70D9BF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8A188-91E3-4091-B70E-E1E6D807C52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706EC-595E-4FD0-9EC4-968864CC9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99D8E-A980-43D3-BFB9-0812FFA36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EE72E-E5A5-44ED-A736-DB8D8EE9B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7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2412-B176-4E06-823F-C66FEB3E21FB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42FC2-A162-47B3-989B-571A62414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2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00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/>
              <a:t>Besag</a:t>
            </a:r>
            <a:r>
              <a:rPr lang="en-US" b="1" dirty="0"/>
              <a:t> model</a:t>
            </a:r>
            <a:r>
              <a:rPr lang="en-US" dirty="0"/>
              <a:t> (often referred to as the Intrinsic Conditional Autoregressive model or </a:t>
            </a:r>
            <a:r>
              <a:rPr lang="en-US" b="1" dirty="0"/>
              <a:t>ICAR</a:t>
            </a:r>
            <a:r>
              <a:rPr lang="en-US" dirty="0"/>
              <a:t>) is used for </a:t>
            </a:r>
            <a:r>
              <a:rPr lang="en-US" b="1" dirty="0"/>
              <a:t>spatial </a:t>
            </a:r>
            <a:r>
              <a:rPr lang="en-US" b="1" dirty="0" err="1"/>
              <a:t>smoothing</a:t>
            </a:r>
            <a:r>
              <a:rPr lang="en-US" dirty="0" err="1"/>
              <a:t>.It</a:t>
            </a:r>
            <a:r>
              <a:rPr lang="en-US" dirty="0"/>
              <a:t> models spatial dependence by assuming that </a:t>
            </a:r>
            <a:r>
              <a:rPr lang="en-US" b="1" dirty="0"/>
              <a:t>neighboring regions</a:t>
            </a:r>
            <a:r>
              <a:rPr lang="en-US" dirty="0"/>
              <a:t> have similar values.</a:t>
            </a:r>
            <a:br>
              <a:rPr lang="en-US" dirty="0"/>
            </a:br>
            <a:r>
              <a:rPr lang="en-US" dirty="0"/>
              <a:t>The ICAR model imposes a </a:t>
            </a:r>
            <a:r>
              <a:rPr lang="en-US" b="1" dirty="0"/>
              <a:t>spatial smoothing</a:t>
            </a:r>
            <a:r>
              <a:rPr lang="en-US" dirty="0"/>
              <a:t> prior, penalizing large differences between neighboring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9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RW1 (Year)</a:t>
            </a:r>
            <a:r>
              <a:rPr lang="en-US" b="1" dirty="0"/>
              <a:t>484.88</a:t>
            </a:r>
            <a:r>
              <a:rPr lang="en-US" dirty="0"/>
              <a:t>Very high, implying a smooth time trend (low variability over time): This suggests that the temporal effect is smooth—there are no drastic fluctuations from year to </a:t>
            </a:r>
            <a:r>
              <a:rPr lang="en-US" dirty="0" err="1"/>
              <a:t>year.This</a:t>
            </a:r>
            <a:r>
              <a:rPr lang="en-US" dirty="0"/>
              <a:t> is expected since disease incidence generally changes </a:t>
            </a:r>
            <a:r>
              <a:rPr lang="en-US" b="1" dirty="0"/>
              <a:t>gradually</a:t>
            </a:r>
            <a:r>
              <a:rPr lang="en-US" dirty="0"/>
              <a:t> over time. </a:t>
            </a:r>
            <a:br>
              <a:rPr lang="en-US" dirty="0"/>
            </a:br>
            <a:r>
              <a:rPr lang="en-US" dirty="0" err="1"/>
              <a:t>Besag</a:t>
            </a:r>
            <a:r>
              <a:rPr lang="en-US" dirty="0"/>
              <a:t> ICAR (Counties)</a:t>
            </a:r>
            <a:r>
              <a:rPr lang="en-US" b="1" dirty="0"/>
              <a:t>65.37</a:t>
            </a:r>
            <a:r>
              <a:rPr lang="en-US" dirty="0"/>
              <a:t>Moderate, meaning there is variation between counties, but spatial correlation is still strong: Lower than RW1, indicating </a:t>
            </a:r>
            <a:r>
              <a:rPr lang="en-US" b="1" dirty="0"/>
              <a:t>more variability</a:t>
            </a:r>
            <a:r>
              <a:rPr lang="en-US" dirty="0"/>
              <a:t> in disease risk between counties than in the temporal </a:t>
            </a:r>
            <a:r>
              <a:rPr lang="en-US" dirty="0" err="1"/>
              <a:t>trend.The</a:t>
            </a:r>
            <a:r>
              <a:rPr lang="en-US" dirty="0"/>
              <a:t> spatial effect is still </a:t>
            </a:r>
            <a:r>
              <a:rPr lang="en-US" b="1" dirty="0"/>
              <a:t>moderate</a:t>
            </a:r>
            <a:r>
              <a:rPr lang="en-US" dirty="0"/>
              <a:t>, meaning </a:t>
            </a:r>
            <a:r>
              <a:rPr lang="en-US" b="1" dirty="0"/>
              <a:t>neighboring counties are correlated</a:t>
            </a:r>
            <a:r>
              <a:rPr lang="en-US" dirty="0"/>
              <a:t> but can still have some unique variations.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93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spatial models assume a single spatial effect across all time </a:t>
            </a:r>
            <a:r>
              <a:rPr lang="en-US" dirty="0" err="1"/>
              <a:t>points.With</a:t>
            </a:r>
            <a:r>
              <a:rPr lang="en-US" dirty="0"/>
              <a:t> group, each spatial unit (e.g., a county) has its own time-dependent </a:t>
            </a:r>
            <a:r>
              <a:rPr lang="en-US" dirty="0" err="1"/>
              <a:t>structure.This</a:t>
            </a:r>
            <a:r>
              <a:rPr lang="en-US" dirty="0"/>
              <a:t> means we can model changes over time </a:t>
            </a:r>
            <a:r>
              <a:rPr lang="en-US" b="1" dirty="0"/>
              <a:t>within each county</a:t>
            </a:r>
            <a:r>
              <a:rPr lang="en-US" dirty="0"/>
              <a:t> rather than assuming the same spatial effect across all years.</a:t>
            </a:r>
            <a:br>
              <a:rPr lang="en-US" dirty="0"/>
            </a:br>
            <a:r>
              <a:rPr lang="en-US" b="1" dirty="0"/>
              <a:t>spatial effects to evolve over time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92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RW1 for </a:t>
            </a:r>
            <a:r>
              <a:rPr lang="en-US" b="1" dirty="0" err="1"/>
              <a:t>Year</a:t>
            </a:r>
            <a:r>
              <a:rPr lang="en-US" dirty="0" err="1"/>
              <a:t>.</a:t>
            </a:r>
            <a:r>
              <a:rPr lang="en-US" b="1" dirty="0" err="1"/>
              <a:t>Besag</a:t>
            </a:r>
            <a:r>
              <a:rPr lang="en-US" b="1" dirty="0"/>
              <a:t> ICAR for </a:t>
            </a:r>
            <a:r>
              <a:rPr lang="en-US" b="1" dirty="0" err="1"/>
              <a:t>Counties</a:t>
            </a:r>
            <a:r>
              <a:rPr lang="en-US" dirty="0" err="1"/>
              <a:t>.</a:t>
            </a:r>
            <a:r>
              <a:rPr lang="en-US" b="1" dirty="0" err="1"/>
              <a:t>Group</a:t>
            </a:r>
            <a:r>
              <a:rPr lang="en-US" b="1" dirty="0"/>
              <a:t> = AR1 for temporal evolution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4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9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5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AR(1) process is </a:t>
            </a:r>
            <a:r>
              <a:rPr lang="en-US" b="1" dirty="0"/>
              <a:t>smooth</a:t>
            </a:r>
            <a:r>
              <a:rPr lang="en-US" dirty="0"/>
              <a:t> when rho is close to 1, meaning past values strongly predict future values.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latent trend</a:t>
            </a:r>
            <a:r>
              <a:rPr lang="en-US" dirty="0"/>
              <a:t> refers to the underlying pattern in the time series that we believe exists but is </a:t>
            </a:r>
            <a:r>
              <a:rPr lang="en-US" b="1" dirty="0"/>
              <a:t>not directly observed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yt</a:t>
            </a:r>
            <a:r>
              <a:rPr lang="en-US" dirty="0"/>
              <a:t>​ is the value of the time series at time t, c is a constant (intercept), phi are the </a:t>
            </a:r>
            <a:r>
              <a:rPr lang="en-US" b="1" dirty="0"/>
              <a:t>autoregressive coefficients</a:t>
            </a:r>
            <a:r>
              <a:rPr lang="en-US" dirty="0"/>
              <a:t>, which measure how past values influence the current value, epsilon​ is the error term (assumed to be white noise).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1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1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Precision is the </a:t>
            </a:r>
            <a:r>
              <a:rPr lang="en-US" b="1" dirty="0"/>
              <a:t>inverse of variance</a:t>
            </a:r>
            <a:r>
              <a:rPr lang="en-US" dirty="0"/>
              <a:t>. Such an </a:t>
            </a:r>
            <a:r>
              <a:rPr lang="en-US" b="1" dirty="0"/>
              <a:t>extremely high precision</a:t>
            </a:r>
            <a:r>
              <a:rPr lang="en-US" dirty="0"/>
              <a:t> means the variance of the residual errors is very small. This suggests that the model is </a:t>
            </a:r>
            <a:r>
              <a:rPr lang="en-US" b="1" dirty="0"/>
              <a:t>fitting the data almost exactly</a:t>
            </a:r>
            <a:r>
              <a:rPr lang="en-US" dirty="0"/>
              <a:t> without allowing for reasonable variation. </a:t>
            </a:r>
            <a:br>
              <a:rPr lang="en-US" dirty="0"/>
            </a:br>
            <a:r>
              <a:rPr lang="en-US" dirty="0"/>
              <a:t>The correlation between successive years (ρ\</a:t>
            </a:r>
            <a:r>
              <a:rPr lang="en-US" dirty="0" err="1"/>
              <a:t>rhoρ</a:t>
            </a:r>
            <a:r>
              <a:rPr lang="en-US" dirty="0"/>
              <a:t>) is very high (close to 1).This means the model is heavily relying on past values to predict future ones.</a:t>
            </a:r>
          </a:p>
          <a:p>
            <a:r>
              <a:rPr lang="en-US" dirty="0"/>
              <a:t>Here, a </a:t>
            </a:r>
            <a:r>
              <a:rPr lang="en-US" b="1" dirty="0"/>
              <a:t>Gamma(10, 100) prior</a:t>
            </a:r>
            <a:r>
              <a:rPr lang="en-US" dirty="0"/>
              <a:t> is used: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centers the </a:t>
            </a:r>
            <a:r>
              <a:rPr lang="en-US" b="1" dirty="0"/>
              <a:t>precision around 0.1</a:t>
            </a:r>
            <a:r>
              <a:rPr lang="en-US" dirty="0"/>
              <a:t> (which corresponds to a more reasonable variance).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has </a:t>
            </a:r>
            <a:r>
              <a:rPr lang="en-US" b="1" dirty="0"/>
              <a:t>low variance</a:t>
            </a:r>
            <a:r>
              <a:rPr lang="en-US" dirty="0"/>
              <a:t> to ensure the model does not overfit.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4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39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Kronecker product</a:t>
            </a:r>
            <a:r>
              <a:rPr lang="en-US" dirty="0"/>
              <a:t> is a mathematical operation that produces a </a:t>
            </a:r>
            <a:r>
              <a:rPr lang="en-US" b="1" dirty="0"/>
              <a:t>block matrix</a:t>
            </a:r>
            <a:r>
              <a:rPr lang="en-US" dirty="0"/>
              <a:t> from two smaller matrices. It is denoted as </a:t>
            </a:r>
            <a:r>
              <a:rPr lang="en-US" b="1" dirty="0"/>
              <a:t>⊗</a:t>
            </a:r>
            <a:r>
              <a:rPr lang="en-US" dirty="0"/>
              <a:t> and is used in </a:t>
            </a:r>
            <a:r>
              <a:rPr lang="en-US" b="1" dirty="0" err="1"/>
              <a:t>spatio</a:t>
            </a:r>
            <a:r>
              <a:rPr lang="en-US" b="1" dirty="0"/>
              <a:t>-temporal modeling</a:t>
            </a:r>
            <a:r>
              <a:rPr lang="en-US" dirty="0"/>
              <a:t> to represent covariance structures that are separable in space and time.</a:t>
            </a:r>
            <a:br>
              <a:rPr lang="en-US" dirty="0"/>
            </a:br>
            <a:r>
              <a:rPr lang="en-US" dirty="0"/>
              <a:t>In INLA, separable </a:t>
            </a:r>
            <a:r>
              <a:rPr lang="en-US" b="1" dirty="0" err="1"/>
              <a:t>spatio</a:t>
            </a:r>
            <a:r>
              <a:rPr lang="en-US" b="1" dirty="0"/>
              <a:t>-temporal models</a:t>
            </a:r>
            <a:r>
              <a:rPr lang="en-US" dirty="0"/>
              <a:t> assume that the covariance structure can be written as:</a:t>
            </a:r>
          </a:p>
          <a:p>
            <a:r>
              <a:rPr lang="el-GR" dirty="0"/>
              <a:t>τ(Σ</a:t>
            </a:r>
            <a:r>
              <a:rPr lang="en-US" dirty="0"/>
              <a:t>b⊗</a:t>
            </a:r>
            <a:r>
              <a:rPr lang="el-GR" dirty="0"/>
              <a:t>Σ</a:t>
            </a:r>
            <a:r>
              <a:rPr lang="en-US" dirty="0"/>
              <a:t>w)\tau (\</a:t>
            </a:r>
            <a:r>
              <a:rPr lang="en-US" dirty="0" err="1"/>
              <a:t>Sigma_b</a:t>
            </a:r>
            <a:r>
              <a:rPr lang="en-US" dirty="0"/>
              <a:t> \</a:t>
            </a:r>
            <a:r>
              <a:rPr lang="en-US" dirty="0" err="1"/>
              <a:t>otimes</a:t>
            </a:r>
            <a:r>
              <a:rPr lang="en-US" dirty="0"/>
              <a:t> \</a:t>
            </a:r>
            <a:r>
              <a:rPr lang="en-US" dirty="0" err="1"/>
              <a:t>Sigma_w</a:t>
            </a:r>
            <a:r>
              <a:rPr lang="en-US" dirty="0"/>
              <a:t>)</a:t>
            </a:r>
            <a:r>
              <a:rPr lang="el-GR" dirty="0"/>
              <a:t>τ(Σ</a:t>
            </a:r>
            <a:r>
              <a:rPr lang="en-US" dirty="0"/>
              <a:t>b​⊗</a:t>
            </a:r>
            <a:r>
              <a:rPr lang="el-GR" dirty="0"/>
              <a:t>Σ</a:t>
            </a:r>
            <a:r>
              <a:rPr lang="en-US" dirty="0"/>
              <a:t>w​)where: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Σ</a:t>
            </a:r>
            <a:r>
              <a:rPr lang="en-US" b="1" dirty="0"/>
              <a:t>b\</a:t>
            </a:r>
            <a:r>
              <a:rPr lang="en-US" b="1" dirty="0" err="1"/>
              <a:t>Sigma_b</a:t>
            </a:r>
            <a:r>
              <a:rPr lang="el-GR" b="1" dirty="0"/>
              <a:t>Σ</a:t>
            </a:r>
            <a:r>
              <a:rPr lang="en-US" b="1" dirty="0"/>
              <a:t>b​</a:t>
            </a:r>
            <a:r>
              <a:rPr lang="en-US" dirty="0"/>
              <a:t> captures </a:t>
            </a:r>
            <a:r>
              <a:rPr lang="en-US" b="1" dirty="0"/>
              <a:t>between-group correlation</a:t>
            </a:r>
            <a:r>
              <a:rPr lang="en-US" dirty="0"/>
              <a:t> (e.g., time),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Σ</a:t>
            </a:r>
            <a:r>
              <a:rPr lang="en-US" b="1" dirty="0"/>
              <a:t>w\</a:t>
            </a:r>
            <a:r>
              <a:rPr lang="en-US" b="1" dirty="0" err="1"/>
              <a:t>Sigma_w</a:t>
            </a:r>
            <a:r>
              <a:rPr lang="el-GR" b="1" dirty="0"/>
              <a:t>Σ</a:t>
            </a:r>
            <a:r>
              <a:rPr lang="en-US" b="1" dirty="0"/>
              <a:t>w​</a:t>
            </a:r>
            <a:r>
              <a:rPr lang="en-US" dirty="0"/>
              <a:t> captures </a:t>
            </a:r>
            <a:r>
              <a:rPr lang="en-US" b="1" dirty="0"/>
              <a:t>within-group correlation</a:t>
            </a:r>
            <a:r>
              <a:rPr lang="en-US" dirty="0"/>
              <a:t> (e.g., space),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τ\</a:t>
            </a:r>
            <a:r>
              <a:rPr lang="en-US" b="1" dirty="0"/>
              <a:t>tau</a:t>
            </a:r>
            <a:r>
              <a:rPr lang="el-GR" b="1" dirty="0"/>
              <a:t>τ</a:t>
            </a:r>
            <a:r>
              <a:rPr lang="el-GR" dirty="0"/>
              <a:t> </a:t>
            </a:r>
            <a:r>
              <a:rPr lang="en-US" dirty="0"/>
              <a:t>is a precision parameter.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5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dirty="0" err="1"/>
              <a:t>B"Binary</a:t>
            </a:r>
            <a:r>
              <a:rPr lang="en-US" dirty="0"/>
              <a:t> weights (1 if neighbors, 0 otherwise).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9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27619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711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377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7100" y="1079500"/>
            <a:ext cx="7797799" cy="2543594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224D70-2CA9-3DC4-F002-EC470A48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C0B1F33F-4201-2B4E-E8EC-1D07263083EB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D5B178-0506-30BE-93BB-73C02006B988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0" name="Freeform: Shape 17">
                <a:extLst>
                  <a:ext uri="{FF2B5EF4-FFF2-40B4-BE49-F238E27FC236}">
                    <a16:creationId xmlns:a16="http://schemas.microsoft.com/office/drawing/2014/main" id="{B3F854F0-E9B7-2C32-CA3C-FA9719440768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8224CDA-DD93-0DF6-7DD9-8328D1606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FA5F65-B2C5-BB65-83E3-F195EEE49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409908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72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C1D561-971B-43DB-A5A7-63A887A0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50" y="548640"/>
            <a:ext cx="5486400" cy="1371600"/>
          </a:xfrm>
        </p:spPr>
        <p:txBody>
          <a:bodyPr anchor="b" anchorCtr="0">
            <a:no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ACFD68-412E-48B4-B9EB-FEDC20A81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0731E0-58E0-4382-ADA7-A9C6DE2E7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5149" y="2759076"/>
            <a:ext cx="5486399" cy="30098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lnSpc>
                <a:spcPct val="100000"/>
              </a:lnSpc>
              <a:spcBef>
                <a:spcPts val="1000"/>
              </a:spcBef>
              <a:defRPr sz="1800"/>
            </a:lvl2pPr>
            <a:lvl3pPr>
              <a:lnSpc>
                <a:spcPct val="100000"/>
              </a:lnSpc>
              <a:spcBef>
                <a:spcPts val="1000"/>
              </a:spcBef>
              <a:defRPr sz="1600"/>
            </a:lvl3pPr>
            <a:lvl4pPr>
              <a:lnSpc>
                <a:spcPct val="100000"/>
              </a:lnSpc>
              <a:spcBef>
                <a:spcPts val="1000"/>
              </a:spcBef>
              <a:defRPr sz="1800"/>
            </a:lvl4pPr>
            <a:lvl5pPr>
              <a:lnSpc>
                <a:spcPct val="100000"/>
              </a:lnSpc>
              <a:spcBef>
                <a:spcPts val="1000"/>
              </a:spcBef>
              <a:defRPr sz="1800"/>
            </a:lvl5pPr>
            <a:lvl6pPr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defRPr sz="1600"/>
            </a:lvl6pPr>
            <a:lvl7pPr>
              <a:buClr>
                <a:schemeClr val="accent5"/>
              </a:buClr>
              <a:defRPr/>
            </a:lvl7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D67752-1F0B-4C84-BBA7-A57E2793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4033A0-8E66-4ABA-9E27-744642AA9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E05746-2784-43CF-84F7-0175BD65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B851CC3-3ED8-49E8-B8AC-6D79B03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F0BC49-315A-CF7A-E741-A8688AF53E66}"/>
              </a:ext>
            </a:extLst>
          </p:cNvPr>
          <p:cNvGrpSpPr/>
          <p:nvPr userDrawn="1"/>
        </p:nvGrpSpPr>
        <p:grpSpPr>
          <a:xfrm>
            <a:off x="9728046" y="831278"/>
            <a:ext cx="1623711" cy="630920"/>
            <a:chOff x="9588346" y="4824892"/>
            <a:chExt cx="1623711" cy="630920"/>
          </a:xfrm>
        </p:grpSpPr>
        <p:sp>
          <p:nvSpPr>
            <p:cNvPr id="3" name="Freeform: Shape 15">
              <a:extLst>
                <a:ext uri="{FF2B5EF4-FFF2-40B4-BE49-F238E27FC236}">
                  <a16:creationId xmlns:a16="http://schemas.microsoft.com/office/drawing/2014/main" id="{3FCB73E1-B061-C75F-AB29-C27CA95E57A9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A16F89-984C-DEA8-C894-E819A764661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5" name="Freeform: Shape 17">
                <a:extLst>
                  <a:ext uri="{FF2B5EF4-FFF2-40B4-BE49-F238E27FC236}">
                    <a16:creationId xmlns:a16="http://schemas.microsoft.com/office/drawing/2014/main" id="{0971E16B-8BBF-40B5-5862-FAAADBF530A0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1D464A1-0F6B-3CEE-8719-573F89E87B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3777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F848A-75B5-49A0-A26E-E3931F22D9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70326" y="539751"/>
            <a:ext cx="4451349" cy="208222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D20A319-635D-423F-BBAC-55CDC17856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0326" y="4248000"/>
            <a:ext cx="4451349" cy="2082226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AFB269-EE5A-41D3-BCD6-D9F59CE6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54952" y="3043393"/>
            <a:ext cx="1481845" cy="787628"/>
            <a:chOff x="4987925" y="2840038"/>
            <a:chExt cx="2216150" cy="11779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469245-EBD6-4BF4-B555-140F59F51604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9BCC58-7D38-43ED-B78C-2D780660AA2B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8F2EBB-150B-4044-A215-E7B7EAD742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CC0AD8-7413-4C81-9A62-702945CC3BE8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502799B-0C00-4D54-A631-1E79EAA52AFC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4E9F509-6627-4770-8A74-970F83C54B15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C187A2A-8F72-40F1-B320-D3B624B54859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38DCBEB-9435-4A10-828C-CBFA74A08708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8CE8E01-DABF-4783-A397-EDB1A91E2950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6401896A-2EF5-4843-9DC5-ECC0D6F6A7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B7C02DC-3E0A-45D2-859A-86EB5A3CF979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5170D8C-ECD3-41D1-83F4-8C2A4AEC277D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ADB4C03-0F86-4580-B0C9-48DD4B3B67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253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709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0877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802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873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6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261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41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318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41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26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9">
          <p15:clr>
            <a:srgbClr val="5ACBF0"/>
          </p15:clr>
        </p15:guide>
        <p15:guide id="2" pos="1731">
          <p15:clr>
            <a:srgbClr val="5ACBF0"/>
          </p15:clr>
        </p15:guide>
        <p15:guide id="3" pos="3140">
          <p15:clr>
            <a:srgbClr val="5ACBF0"/>
          </p15:clr>
        </p15:guide>
        <p15:guide id="4" pos="3488">
          <p15:clr>
            <a:srgbClr val="5ACBF0"/>
          </p15:clr>
        </p15:guide>
        <p15:guide id="5" pos="2788">
          <p15:clr>
            <a:srgbClr val="5ACBF0"/>
          </p15:clr>
        </p15:guide>
        <p15:guide id="6" pos="2434">
          <p15:clr>
            <a:srgbClr val="5ACBF0"/>
          </p15:clr>
        </p15:guide>
        <p15:guide id="7" pos="2084">
          <p15:clr>
            <a:srgbClr val="5ACBF0"/>
          </p15:clr>
        </p15:guide>
        <p15:guide id="8" pos="341">
          <p15:clr>
            <a:srgbClr val="F26B43"/>
          </p15:clr>
        </p15:guide>
        <p15:guide id="9" pos="1384">
          <p15:clr>
            <a:srgbClr val="5ACBF0"/>
          </p15:clr>
        </p15:guide>
        <p15:guide id="10" pos="1032">
          <p15:clr>
            <a:srgbClr val="5ACBF0"/>
          </p15:clr>
        </p15:guide>
        <p15:guide id="11" pos="680">
          <p15:clr>
            <a:srgbClr val="FDE53C"/>
          </p15:clr>
        </p15:guide>
        <p15:guide id="12" pos="4192">
          <p15:clr>
            <a:srgbClr val="5ACBF0"/>
          </p15:clr>
        </p15:guide>
        <p15:guide id="13" pos="4543">
          <p15:clr>
            <a:srgbClr val="5ACBF0"/>
          </p15:clr>
        </p15:guide>
        <p15:guide id="14" pos="4892">
          <p15:clr>
            <a:srgbClr val="5ACBF0"/>
          </p15:clr>
        </p15:guide>
        <p15:guide id="15" pos="5244">
          <p15:clr>
            <a:srgbClr val="5ACBF0"/>
          </p15:clr>
        </p15:guide>
        <p15:guide id="16" pos="5596">
          <p15:clr>
            <a:srgbClr val="5ACBF0"/>
          </p15:clr>
        </p15:guide>
        <p15:guide id="17" pos="5948">
          <p15:clr>
            <a:srgbClr val="5ACBF0"/>
          </p15:clr>
        </p15:guide>
        <p15:guide id="18" pos="6296">
          <p15:clr>
            <a:srgbClr val="5ACBF0"/>
          </p15:clr>
        </p15:guide>
        <p15:guide id="19" pos="6648">
          <p15:clr>
            <a:srgbClr val="5ACBF0"/>
          </p15:clr>
        </p15:guide>
        <p15:guide id="20" pos="6996">
          <p15:clr>
            <a:srgbClr val="FDE53C"/>
          </p15:clr>
        </p15:guide>
        <p15:guide id="21" orient="horz" pos="335">
          <p15:clr>
            <a:srgbClr val="F26B43"/>
          </p15:clr>
        </p15:guide>
        <p15:guide id="22" orient="horz" pos="680">
          <p15:clr>
            <a:srgbClr val="FDE53C"/>
          </p15:clr>
        </p15:guide>
        <p15:guide id="23" orient="horz" pos="1050">
          <p15:clr>
            <a:srgbClr val="5ACBF0"/>
          </p15:clr>
        </p15:guide>
        <p15:guide id="24" orient="horz" pos="1791">
          <p15:clr>
            <a:srgbClr val="5ACBF0"/>
          </p15:clr>
        </p15:guide>
        <p15:guide id="26" orient="horz" pos="2530">
          <p15:clr>
            <a:srgbClr val="5ACBF0"/>
          </p15:clr>
        </p15:guide>
        <p15:guide id="27" orient="horz" pos="2899">
          <p15:clr>
            <a:srgbClr val="5ACBF0"/>
          </p15:clr>
        </p15:guide>
        <p15:guide id="28" orient="horz" pos="3268">
          <p15:clr>
            <a:srgbClr val="5ACBF0"/>
          </p15:clr>
        </p15:guide>
        <p15:guide id="29" orient="horz" pos="3634">
          <p15:clr>
            <a:srgbClr val="FDE53C"/>
          </p15:clr>
        </p15:guide>
        <p15:guide id="30" orient="horz" pos="3979">
          <p15:clr>
            <a:srgbClr val="F26B43"/>
          </p15:clr>
        </p15:guide>
        <p15:guide id="31" orient="horz" pos="2160">
          <p15:clr>
            <a:srgbClr val="FDE53C"/>
          </p15:clr>
        </p15:guide>
        <p15:guide id="32" pos="7340">
          <p15:clr>
            <a:srgbClr val="F26B43"/>
          </p15:clr>
        </p15:guide>
        <p15:guide id="33" pos="3840">
          <p15:clr>
            <a:srgbClr val="FDE53C"/>
          </p15:clr>
        </p15:guide>
        <p15:guide id="34" orient="horz" pos="637">
          <p15:clr>
            <a:srgbClr val="C35EA4"/>
          </p15:clr>
        </p15:guide>
        <p15:guide id="35" orient="horz" pos="1128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81C4-F52E-F586-1465-77001CB91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Temporal models Implementation in R-INLA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89483-C189-43F4-941B-26E58235512B}"/>
              </a:ext>
            </a:extLst>
          </p:cNvPr>
          <p:cNvSpPr txBox="1"/>
          <p:nvPr/>
        </p:nvSpPr>
        <p:spPr>
          <a:xfrm>
            <a:off x="5309938" y="4459523"/>
            <a:ext cx="174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Navid Mohseni</a:t>
            </a:r>
          </a:p>
        </p:txBody>
      </p:sp>
      <p:pic>
        <p:nvPicPr>
          <p:cNvPr id="1026" name="Picture 2" descr="The Geography of Disease: a Bayesian Approach to Epidemiology - ICJS -  International Collegiate Journal of Science">
            <a:extLst>
              <a:ext uri="{FF2B5EF4-FFF2-40B4-BE49-F238E27FC236}">
                <a16:creationId xmlns:a16="http://schemas.microsoft.com/office/drawing/2014/main" id="{1CDE1456-7444-A9E9-FA48-E219ECB0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3" b="89614" l="9936" r="91453">
                        <a14:foregroundMark x1="23397" y1="24638" x2="23397" y2="24638"/>
                        <a14:foregroundMark x1="30983" y1="63285" x2="30983" y2="63285"/>
                        <a14:foregroundMark x1="30342" y1="45894" x2="30342" y2="45894"/>
                        <a14:foregroundMark x1="52991" y1="8937" x2="52991" y2="8937"/>
                        <a14:foregroundMark x1="69872" y1="6280" x2="69872" y2="6280"/>
                        <a14:foregroundMark x1="84829" y1="71014" x2="84829" y2="71014"/>
                        <a14:foregroundMark x1="78312" y1="53865" x2="78312" y2="53865"/>
                        <a14:foregroundMark x1="85363" y1="59903" x2="86004" y2="62319"/>
                        <a14:foregroundMark x1="91453" y1="86473" x2="91453" y2="86473"/>
                        <a14:foregroundMark x1="51816" y1="23671" x2="51816" y2="23671"/>
                        <a14:foregroundMark x1="50534" y1="30193" x2="50534" y2="30193"/>
                        <a14:foregroundMark x1="52564" y1="32126" x2="52564" y2="32126"/>
                        <a14:foregroundMark x1="50321" y1="12077" x2="50321" y2="12077"/>
                        <a14:foregroundMark x1="46261" y1="18841" x2="46261" y2="18841"/>
                        <a14:foregroundMark x1="45833" y1="17391" x2="45833" y2="17391"/>
                        <a14:foregroundMark x1="39103" y1="4831" x2="39103" y2="4831"/>
                        <a14:foregroundMark x1="31838" y1="8454" x2="31838" y2="8454"/>
                        <a14:foregroundMark x1="32372" y1="3623" x2="32372" y2="3623"/>
                        <a14:foregroundMark x1="84509" y1="86473" x2="84509" y2="86473"/>
                        <a14:foregroundMark x1="60150" y1="70531" x2="60150" y2="70531"/>
                        <a14:foregroundMark x1="62286" y1="71256" x2="62286" y2="71256"/>
                        <a14:foregroundMark x1="82799" y1="30918" x2="82799" y2="30918"/>
                        <a14:foregroundMark x1="80769" y1="29952" x2="80769" y2="29952"/>
                        <a14:foregroundMark x1="83547" y1="25362" x2="83547" y2="25362"/>
                        <a14:foregroundMark x1="75214" y1="53140" x2="75214" y2="53140"/>
                        <a14:foregroundMark x1="77778" y1="61111" x2="77778" y2="61111"/>
                        <a14:foregroundMark x1="81517" y1="49758" x2="81517" y2="49758"/>
                        <a14:foregroundMark x1="76923" y1="61353" x2="76923" y2="61353"/>
                        <a14:foregroundMark x1="80769" y1="44444" x2="80769" y2="44444"/>
                        <a14:foregroundMark x1="54915" y1="31884" x2="54915" y2="31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9" y="329514"/>
            <a:ext cx="5898292" cy="22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1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0A174B-0A1D-5E2A-011C-10BFF1DF0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335" y="1472802"/>
            <a:ext cx="5792157" cy="39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2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894-CCD5-23AF-81A8-4D8A7370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Spatio</a:t>
            </a:r>
            <a:r>
              <a:rPr lang="en-US" dirty="0"/>
              <a:t>-temporal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825D-AD54-292C-A94C-0B0F3CAD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Spatio</a:t>
            </a:r>
            <a:r>
              <a:rPr lang="en-US" dirty="0"/>
              <a:t>-temporal models extend spatial models by incorporating a temporal component, allowing us to model both spatial correlation and temporal correlation simultaneously. These models are commonly used in epidemiology, climate modeling, and ecological studies.</a:t>
            </a:r>
          </a:p>
          <a:p>
            <a:endParaRPr lang="en-US" dirty="0"/>
          </a:p>
          <a:p>
            <a:r>
              <a:rPr lang="en-US" dirty="0"/>
              <a:t>Separable models: The space-time covariance structure can be decomposed into independent spatial and temporal components.</a:t>
            </a:r>
          </a:p>
          <a:p>
            <a:r>
              <a:rPr lang="en-US" dirty="0"/>
              <a:t>Non-separable models: The space-time interaction is explicitly modeled, making it more complex but capturing localized trends.</a:t>
            </a:r>
          </a:p>
        </p:txBody>
      </p:sp>
    </p:spTree>
    <p:extLst>
      <p:ext uri="{BB962C8B-B14F-4D97-AF65-F5344CB8AC3E}">
        <p14:creationId xmlns:p14="http://schemas.microsoft.com/office/powerpoint/2010/main" val="315824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7693-B632-B2C1-6FAE-8931BB23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</a:t>
            </a:r>
            <a:r>
              <a:rPr lang="en-US" dirty="0" err="1"/>
              <a:t>Spatio</a:t>
            </a:r>
            <a:r>
              <a:rPr lang="en-US" dirty="0"/>
              <a:t>-Temporal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A38F-927F-25EC-C0F6-C0A99432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These models assume that spatial and temporal effects are independent, meaning we can model them separately. The Kronecker product of a spatial and a temporal covariance structure is often used to define their joint behavior.</a:t>
            </a:r>
          </a:p>
          <a:p>
            <a:r>
              <a:rPr lang="en-US" dirty="0"/>
              <a:t>The </a:t>
            </a:r>
            <a:r>
              <a:rPr lang="en-US" dirty="0" err="1"/>
              <a:t>brainNM</a:t>
            </a:r>
            <a:r>
              <a:rPr lang="en-US" dirty="0"/>
              <a:t> dataset from the </a:t>
            </a:r>
            <a:r>
              <a:rPr lang="en-US" dirty="0" err="1"/>
              <a:t>DClusterm</a:t>
            </a:r>
            <a:r>
              <a:rPr lang="en-US" dirty="0"/>
              <a:t> package contains: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Observed cases of brain cancer.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Expected cases (adjusted for population size).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SMR (Standardized Mortality Ratio): An estimate of relative risk.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Years (1973-1991).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Counties in New Mexico.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Goal: Model how brain cancer cases evolve spatially (counties) and temporally (years).</a:t>
            </a:r>
          </a:p>
        </p:txBody>
      </p:sp>
    </p:spTree>
    <p:extLst>
      <p:ext uri="{BB962C8B-B14F-4D97-AF65-F5344CB8AC3E}">
        <p14:creationId xmlns:p14="http://schemas.microsoft.com/office/powerpoint/2010/main" val="27541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97693-B632-B2C1-6FAE-8931BB23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11236"/>
            <a:ext cx="4426782" cy="1292662"/>
          </a:xfrm>
        </p:spPr>
        <p:txBody>
          <a:bodyPr anchor="t">
            <a:normAutofit/>
          </a:bodyPr>
          <a:lstStyle/>
          <a:p>
            <a:r>
              <a:rPr lang="en-US" dirty="0"/>
              <a:t>Steps</a:t>
            </a:r>
          </a:p>
        </p:txBody>
      </p:sp>
      <p:pic>
        <p:nvPicPr>
          <p:cNvPr id="5" name="Content Placeholder 4" descr="A table of statistics showing the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C092DF10-C632-3E6B-373B-BCD2AC6ED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96" y="1976585"/>
            <a:ext cx="5730715" cy="308025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D1A155-4A01-6CB0-7355-FE5405FB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3"/>
            <a:ext cx="5555012" cy="47815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Before fitting the model, we define the adjacency structure of the counties: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poly2nb() creates a neighborhood adjacency list for counties.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nb2mat() converts it into a matrix for INLA.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985AEC-1B54-1EFE-492B-8B08EA7C3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843" y="3429000"/>
            <a:ext cx="5307361" cy="8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9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EF99E-8124-BB91-9437-7EFFC84CE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31" y="3046290"/>
            <a:ext cx="5072744" cy="21381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A38F-927F-25EC-C0F6-C0A99432D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3"/>
            <a:ext cx="5555012" cy="478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Step 2: Define the Model</a:t>
            </a:r>
          </a:p>
          <a:p>
            <a:r>
              <a:rPr lang="en-US" dirty="0"/>
              <a:t>The model includes: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RW1 (Random Walk of Order 1) for Time (Year)</a:t>
            </a:r>
            <a:r>
              <a:rPr lang="en-US" dirty="0"/>
              <a:t>: Models smooth temporal evolution.</a:t>
            </a:r>
          </a:p>
          <a:p>
            <a:pPr>
              <a:buFont typeface="+mj-lt"/>
              <a:buAutoNum type="arabicPeriod"/>
            </a:pPr>
            <a:r>
              <a:rPr lang="en-US" b="1" dirty="0" err="1"/>
              <a:t>Besag</a:t>
            </a:r>
            <a:r>
              <a:rPr lang="en-US" b="1" dirty="0"/>
              <a:t> ICAR Model for Space (Counties)</a:t>
            </a:r>
            <a:r>
              <a:rPr lang="en-US" dirty="0"/>
              <a:t>: Models spatial correlation between neighboring counties.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FB89A3-8970-8426-9623-3701024E9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3" y="987423"/>
            <a:ext cx="5072744" cy="18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3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D3FE-7292-22C7-63C3-8556D024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Model Summary and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376FE-2F62-84CB-452D-86F3537F75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Key results: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Fixed effects: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intercept is </a:t>
            </a:r>
            <a:r>
              <a:rPr lang="en-US" b="1" dirty="0"/>
              <a:t>-0.048</a:t>
            </a:r>
            <a:r>
              <a:rPr lang="en-US" dirty="0"/>
              <a:t>, indicating the baseline risk (log-scale).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Random effects: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RW1 model for Year</a:t>
            </a:r>
            <a:r>
              <a:rPr lang="en-US" dirty="0"/>
              <a:t> captures the overall </a:t>
            </a:r>
            <a:r>
              <a:rPr lang="en-US" b="1" dirty="0"/>
              <a:t>time trend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 err="1"/>
              <a:t>Besag</a:t>
            </a:r>
            <a:r>
              <a:rPr lang="en-US" b="1" dirty="0"/>
              <a:t> ICAR model</a:t>
            </a:r>
            <a:r>
              <a:rPr lang="en-US" dirty="0"/>
              <a:t> captures the </a:t>
            </a:r>
            <a:r>
              <a:rPr lang="en-US" b="1" dirty="0"/>
              <a:t>spatial correlation</a:t>
            </a:r>
            <a:r>
              <a:rPr lang="en-US" dirty="0"/>
              <a:t> between counties.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Precision estimates: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precision for the RW1 time component suggests a </a:t>
            </a:r>
            <a:r>
              <a:rPr lang="en-US" b="1" dirty="0"/>
              <a:t>smooth trend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Moderate precision for spatial effects suggests </a:t>
            </a:r>
            <a:r>
              <a:rPr lang="en-US" b="1" dirty="0"/>
              <a:t>variation between counties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FC54C3-3BAA-6F8A-7911-D3FFAFDBF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9464" y="1790700"/>
            <a:ext cx="4633097" cy="3978275"/>
          </a:xfrm>
        </p:spPr>
      </p:pic>
    </p:spTree>
    <p:extLst>
      <p:ext uri="{BB962C8B-B14F-4D97-AF65-F5344CB8AC3E}">
        <p14:creationId xmlns:p14="http://schemas.microsoft.com/office/powerpoint/2010/main" val="352305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5B3CCE-0C45-E7CF-BBA6-38BE28004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1773922"/>
            <a:ext cx="6645759" cy="39782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1170C2-4857-E0BF-7884-E11FD32207FD}"/>
              </a:ext>
            </a:extLst>
          </p:cNvPr>
          <p:cNvSpPr txBox="1"/>
          <p:nvPr/>
        </p:nvSpPr>
        <p:spPr>
          <a:xfrm>
            <a:off x="7929694" y="2608897"/>
            <a:ext cx="37813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This model assumes the spatial and temporal effects act independently.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No interaction between space and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County-specific trends are not modeled, which may lead to poor fitting in some regions.</a:t>
            </a:r>
          </a:p>
        </p:txBody>
      </p:sp>
    </p:spTree>
    <p:extLst>
      <p:ext uri="{BB962C8B-B14F-4D97-AF65-F5344CB8AC3E}">
        <p14:creationId xmlns:p14="http://schemas.microsoft.com/office/powerpoint/2010/main" val="11564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68E9-D283-3425-B7B9-32280DC4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</a:t>
            </a:r>
            <a:r>
              <a:rPr lang="en-US" dirty="0" err="1"/>
              <a:t>Spatio</a:t>
            </a:r>
            <a:r>
              <a:rPr lang="en-US" dirty="0"/>
              <a:t>-Temporal Models with the group Option in INLA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BEF37-DA19-8014-2D1B-F8A12C93D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group option in the f() function allows us to define grouped temporal structures when modeling </a:t>
            </a:r>
            <a:r>
              <a:rPr lang="en-US" dirty="0" err="1"/>
              <a:t>spatio</a:t>
            </a:r>
            <a:r>
              <a:rPr lang="en-US" dirty="0"/>
              <a:t>-temporal effects in Bayesian disease mapping. This approach enables us to incorporate structured temporal dependencies (such as autoregressive models) within a spatial model.</a:t>
            </a:r>
          </a:p>
          <a:p>
            <a:endParaRPr lang="en-US" dirty="0"/>
          </a:p>
          <a:p>
            <a:r>
              <a:rPr lang="en-US" dirty="0"/>
              <a:t>The group argument in f() helps define </a:t>
            </a:r>
            <a:r>
              <a:rPr lang="en-US" dirty="0" err="1"/>
              <a:t>spatio</a:t>
            </a:r>
            <a:r>
              <a:rPr lang="en-US" dirty="0"/>
              <a:t>-temporal dependencies, allowing spatial effects to evolve over time. By default, spatial random effects (e.g., </a:t>
            </a:r>
            <a:r>
              <a:rPr lang="en-US" dirty="0" err="1"/>
              <a:t>Besag’s</a:t>
            </a:r>
            <a:r>
              <a:rPr lang="en-US" dirty="0"/>
              <a:t> ICAR model) assume a single time-invariant spatial effect. However, with group, each spatial unit (e.g., counties in New Mexico) has a temporal structure that can be modeled with:</a:t>
            </a:r>
          </a:p>
          <a:p>
            <a:r>
              <a:rPr lang="en-US" dirty="0"/>
              <a:t>AR(1) (autoregressive of order 1): Captures gradual changes over time.</a:t>
            </a:r>
          </a:p>
          <a:p>
            <a:r>
              <a:rPr lang="en-US" dirty="0"/>
              <a:t>RW1/RW2 (random walks): Captures smoother temporal trends.</a:t>
            </a:r>
          </a:p>
        </p:txBody>
      </p:sp>
    </p:spTree>
    <p:extLst>
      <p:ext uri="{BB962C8B-B14F-4D97-AF65-F5344CB8AC3E}">
        <p14:creationId xmlns:p14="http://schemas.microsoft.com/office/powerpoint/2010/main" val="268498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BDA8-A49F-3D8E-305E-F10678A1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509" y="549843"/>
            <a:ext cx="10026650" cy="655637"/>
          </a:xfrm>
        </p:spPr>
        <p:txBody>
          <a:bodyPr/>
          <a:lstStyle/>
          <a:p>
            <a:r>
              <a:rPr lang="en-US" dirty="0"/>
              <a:t>Fit the </a:t>
            </a:r>
            <a:r>
              <a:rPr lang="en-US" dirty="0" err="1"/>
              <a:t>Spatio</a:t>
            </a:r>
            <a:r>
              <a:rPr lang="en-US" dirty="0"/>
              <a:t>-Temporal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6E94E6-8DAA-4342-F8E9-D3605AC0E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584" y="4151335"/>
            <a:ext cx="6729043" cy="229381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3DB56D-5ED9-C9BC-9087-9DD9C7F7E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003" y="1666875"/>
            <a:ext cx="7712108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633EA-C1F5-C499-407B-675BB696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33"/>
            <a:ext cx="442678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dirty="0"/>
              <a:t>Results</a:t>
            </a:r>
            <a:endParaRPr lang="en-US"/>
          </a:p>
        </p:txBody>
      </p: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7F2E6-C400-4EAE-0FE7-87AC7BDD6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000" y="2759076"/>
            <a:ext cx="4460874" cy="3009899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en-US" dirty="0"/>
              <a:t>High spatial precision: Suggests low spatial variability after accounting for temporal effects.</a:t>
            </a:r>
            <a:endParaRPr lang="en-US"/>
          </a:p>
          <a:p>
            <a:pPr>
              <a:lnSpc>
                <a:spcPct val="115000"/>
              </a:lnSpc>
            </a:pPr>
            <a:r>
              <a:rPr lang="en-US" dirty="0"/>
              <a:t>High temporal correlation (Group Rho = 0.822): Suggests strong year-to-year dependence, meaning each county's cancer rate does not change abruptly over time.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7557F-8A9B-09E9-CE96-33B1100CA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46" b="3"/>
          <a:stretch/>
        </p:blipFill>
        <p:spPr>
          <a:xfrm>
            <a:off x="6654212" y="540033"/>
            <a:ext cx="4996800" cy="2890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D7E094-0E1B-F8E0-72C0-9B565DCAA0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0947" b="3026"/>
          <a:stretch/>
        </p:blipFill>
        <p:spPr>
          <a:xfrm>
            <a:off x="6654212" y="3427200"/>
            <a:ext cx="4996800" cy="28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3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14C0111-86AA-B377-753D-02A3CA89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Agenda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12">
            <a:extLst>
              <a:ext uri="{FF2B5EF4-FFF2-40B4-BE49-F238E27FC236}">
                <a16:creationId xmlns:a16="http://schemas.microsoft.com/office/drawing/2014/main" id="{758DF241-D6A4-6B32-44CF-DCD779167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76231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8681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8DFA326-2433-1303-0F49-6F1669D3B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641" y="1644463"/>
            <a:ext cx="9287553" cy="1929024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B5865D-AAF1-0A80-DB58-AF44C4A1A441}"/>
              </a:ext>
            </a:extLst>
          </p:cNvPr>
          <p:cNvSpPr txBox="1"/>
          <p:nvPr/>
        </p:nvSpPr>
        <p:spPr>
          <a:xfrm>
            <a:off x="1414242" y="4410322"/>
            <a:ext cx="9363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space and time are independent, use separable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we expect counties to evolve similarly over time, use group-based models.</a:t>
            </a:r>
          </a:p>
        </p:txBody>
      </p:sp>
    </p:spTree>
    <p:extLst>
      <p:ext uri="{BB962C8B-B14F-4D97-AF65-F5344CB8AC3E}">
        <p14:creationId xmlns:p14="http://schemas.microsoft.com/office/powerpoint/2010/main" val="41441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52CD-4C4C-9E44-BE9B-72AB9835E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2E30C-1333-5529-886B-FD732D3DC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Navid Mohseni</a:t>
            </a:r>
          </a:p>
        </p:txBody>
      </p:sp>
    </p:spTree>
    <p:extLst>
      <p:ext uri="{BB962C8B-B14F-4D97-AF65-F5344CB8AC3E}">
        <p14:creationId xmlns:p14="http://schemas.microsoft.com/office/powerpoint/2010/main" val="368479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5DF8-5772-CDD9-0021-85E02EAB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Autoregressive (AR)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5C8D6-99F8-13DC-18BE-45586FFD7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autoregressive (AR) model</a:t>
            </a:r>
            <a:r>
              <a:rPr lang="en-US" dirty="0"/>
              <a:t> is a type of time series model where the value of a variable at a given time </a:t>
            </a:r>
            <a:r>
              <a:rPr lang="en-US" b="1" dirty="0"/>
              <a:t>depends on its own past values</a:t>
            </a:r>
            <a:r>
              <a:rPr lang="en-US" dirty="0"/>
              <a:t>. It assumes that past observations contain useful information for predicting future observations.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FC5A0-2EA1-C79A-D723-ABB1796C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89" y="4086795"/>
            <a:ext cx="2522439" cy="10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6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65DF8-5772-CDD9-0021-85E02EAB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6120000" cy="133163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Bayesian AR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00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5C8D6-99F8-13DC-18BE-45586FFD7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6121400" cy="30098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Bayesian AR model in INLA</a:t>
            </a:r>
            <a:r>
              <a:rPr lang="en-US" dirty="0"/>
              <a:t> includes a </a:t>
            </a:r>
            <a:r>
              <a:rPr lang="en-US" b="1" dirty="0"/>
              <a:t>latent (hidden) process</a:t>
            </a:r>
            <a:r>
              <a:rPr lang="en-US" dirty="0"/>
              <a:t>​ that captures temporal dependency: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Data: Climate reconstruction dataset: values represent the temperature anomalies (in Celsius degrees) from the Northern Hemisphere annual mean temperature 1961-90 average</a:t>
            </a:r>
          </a:p>
          <a:p>
            <a:pPr marL="702900" indent="-342900">
              <a:buFont typeface="Arial" panose="020B0604020202020204" pitchFamily="34" charset="0"/>
              <a:buChar char="•"/>
            </a:pPr>
            <a:r>
              <a:rPr lang="en-US" sz="1400" dirty="0"/>
              <a:t>Y can be Considered a Gaussian Response with a Fixed Large Precision</a:t>
            </a:r>
          </a:p>
          <a:p>
            <a:pPr marL="702900" indent="-342900">
              <a:buFont typeface="Arial" panose="020B0604020202020204" pitchFamily="34" charset="0"/>
              <a:buChar char="•"/>
            </a:pPr>
            <a:r>
              <a:rPr lang="en-US" sz="1400" dirty="0"/>
              <a:t>In the </a:t>
            </a:r>
            <a:r>
              <a:rPr lang="en-US" sz="1400" b="1" dirty="0"/>
              <a:t>Bayesian AR(1) model</a:t>
            </a:r>
            <a:r>
              <a:rPr lang="en-US" sz="1400" dirty="0"/>
              <a:t>, U is a </a:t>
            </a:r>
            <a:r>
              <a:rPr lang="en-US" sz="1400" b="1" dirty="0"/>
              <a:t>latent (hidden) autoregressive component</a:t>
            </a:r>
            <a:r>
              <a:rPr lang="en-US" sz="1400" dirty="0"/>
              <a:t> that captures the underlying trend in the time series. It is not directly observed but inferred from the data and explains the temporal dependence in the data.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E97E3E-84E1-40AD-BDF4-00B29D57F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50" y="0"/>
            <a:ext cx="386715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8" name="Picture 7" descr="A graph showing a wave of sound&#10;&#10;Description automatically generated">
            <a:extLst>
              <a:ext uri="{FF2B5EF4-FFF2-40B4-BE49-F238E27FC236}">
                <a16:creationId xmlns:a16="http://schemas.microsoft.com/office/drawing/2014/main" id="{4B7FC893-83CA-59CB-DE1B-2F7D1E87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124" y="993685"/>
            <a:ext cx="2776887" cy="1846630"/>
          </a:xfrm>
          <a:prstGeom prst="rect">
            <a:avLst/>
          </a:prstGeom>
        </p:spPr>
      </p:pic>
      <p:pic>
        <p:nvPicPr>
          <p:cNvPr id="6" name="Picture 5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EE68D268-9299-BBF3-DAE1-A743B710C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847" y="4017686"/>
            <a:ext cx="2776887" cy="14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3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5DF8-5772-CDD9-0021-85E02EAB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a Latent Trend?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5C8D6-99F8-13DC-18BE-45586FFD7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Smoothing Temporal Variability</a:t>
            </a:r>
          </a:p>
          <a:p>
            <a:pPr lvl="1"/>
            <a:r>
              <a:rPr lang="en-US" dirty="0"/>
              <a:t>The latent process 𝑢​  smooths out short-term fluctuations and reveals the true underlying pattern in the data. </a:t>
            </a:r>
          </a:p>
          <a:p>
            <a:pPr lvl="1"/>
            <a:endParaRPr lang="en-US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Separating Signal from Noise</a:t>
            </a:r>
          </a:p>
          <a:p>
            <a:pPr lvl="1"/>
            <a:r>
              <a:rPr lang="en-US" dirty="0"/>
              <a:t>If we modeled 𝑦 directly without a latent component, we might overfit noisy fluctuations. The latent trend helps us focus on the long-term structure of the data.</a:t>
            </a:r>
          </a:p>
          <a:p>
            <a:pPr lvl="1"/>
            <a:endParaRPr lang="en-US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Making Better Predictions</a:t>
            </a:r>
          </a:p>
          <a:p>
            <a:pPr lvl="1"/>
            <a:r>
              <a:rPr lang="en-US" dirty="0"/>
              <a:t>Once we estimate 𝑢 , we can make predictions for future time points, assuming the temporal structure continues.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8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F54EB-4C24-DD07-49EA-BD474F63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314065"/>
            <a:ext cx="10026650" cy="655637"/>
          </a:xfrm>
        </p:spPr>
        <p:txBody>
          <a:bodyPr/>
          <a:lstStyle/>
          <a:p>
            <a:r>
              <a:rPr lang="en-US" dirty="0"/>
              <a:t>AR(1) in INLA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0CEED3-FD3C-B489-0C4C-E84CB23CF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070" y="1113638"/>
            <a:ext cx="5436974" cy="122572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3558E-9A13-A061-CBB2-A7DEB525D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70" y="2815670"/>
            <a:ext cx="5255288" cy="2915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BB4C29-F68C-6DB7-31B8-C3DAFE593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409" y="1113638"/>
            <a:ext cx="4604608" cy="143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BA7599-BB6A-337A-24DB-DD799B1BD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892" y="2758133"/>
            <a:ext cx="4343471" cy="37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2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28664-1110-D476-0DDA-90D5BBE1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4426782" cy="133163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Non-Gaussian Data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A0D5-CD63-569E-C3AC-269A7D359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4460874" cy="3009899"/>
          </a:xfrm>
        </p:spPr>
        <p:txBody>
          <a:bodyPr>
            <a:normAutofit/>
          </a:bodyPr>
          <a:lstStyle/>
          <a:p>
            <a:r>
              <a:rPr lang="en-US" dirty="0"/>
              <a:t>Dataset: uses the number of yearly major earthquakes from 1900 to 2006.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B9CDC7-5D3C-4184-9491-855E59362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E5BE8-90AA-E1DE-C643-836D9D2EA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23" y="540000"/>
            <a:ext cx="4204579" cy="275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53619-04D7-FF7D-C19B-1242C7642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014" y="3613696"/>
            <a:ext cx="4438998" cy="26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5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A150-74C6-89E2-6126-AA26E1B7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Autoregressive models for non-gaussian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FE5599-E616-E397-9D93-90E4AC4F8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3848" y="1666875"/>
            <a:ext cx="5375179" cy="9383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D24A3-5749-4158-D461-A434B6C2F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173" y="2833489"/>
            <a:ext cx="5037810" cy="34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0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D8894-CCD5-23AF-81A8-4D8A7370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11236"/>
            <a:ext cx="4426782" cy="129266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Bayesian timeseries Forecasting with r-inla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825D-AD54-292C-A94C-0B0F3CAD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52396"/>
            <a:ext cx="5555012" cy="478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Forecasting in Bayesian inference is treated as a missing data problem. Essentially, we:</a:t>
            </a:r>
          </a:p>
          <a:p>
            <a:r>
              <a:rPr lang="en-US" dirty="0"/>
              <a:t>Fit a model to the observed data.</a:t>
            </a:r>
          </a:p>
          <a:p>
            <a:r>
              <a:rPr lang="en-US" dirty="0"/>
              <a:t>Extend the dataset by adding future time points where the response is unknown (set to NA).</a:t>
            </a:r>
          </a:p>
          <a:p>
            <a:r>
              <a:rPr lang="en-US" dirty="0"/>
              <a:t>Compute the predictive distribution for these missing values, incorporating uncertainty.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40746C-9832-3B21-E9AB-58DAEE37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84" y="2104246"/>
            <a:ext cx="5331306" cy="781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0AB25C-7B9C-91DC-86E4-EE32B484D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56" y="2826701"/>
            <a:ext cx="4917564" cy="781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E88FA2-43CE-209E-CE9A-C435866A1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99" y="3537296"/>
            <a:ext cx="4278077" cy="28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68152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21420E-D6CD-4398-9C5C-03FBF6887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5126FD-8B44-46F3-BEB2-D5456E76919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70C3F92-C0AD-4E73-8A22-9D413A456BA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{53A215DC-08AF-4086-9337-0C90C014507D}tf22339732_win32</Template>
  <TotalTime>380</TotalTime>
  <Words>1543</Words>
  <Application>Microsoft Office PowerPoint</Application>
  <PresentationFormat>Widescreen</PresentationFormat>
  <Paragraphs>117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 Next LT Pro Light</vt:lpstr>
      <vt:lpstr>Calibri</vt:lpstr>
      <vt:lpstr>Rockwell Nova Light</vt:lpstr>
      <vt:lpstr>Wingdings</vt:lpstr>
      <vt:lpstr>LeafVTI</vt:lpstr>
      <vt:lpstr>Temporal models Implementation in R-INLA</vt:lpstr>
      <vt:lpstr>Agenda</vt:lpstr>
      <vt:lpstr>What Is Autoregressive (AR) model</vt:lpstr>
      <vt:lpstr>Bayesian AR</vt:lpstr>
      <vt:lpstr>Why do We need a Latent Trend?</vt:lpstr>
      <vt:lpstr>AR(1) in INLA</vt:lpstr>
      <vt:lpstr>Non-Gaussian Data</vt:lpstr>
      <vt:lpstr>Autoregressive models for non-gaussian</vt:lpstr>
      <vt:lpstr>Bayesian timeseries Forecasting with r-inla</vt:lpstr>
      <vt:lpstr>PowerPoint Presentation</vt:lpstr>
      <vt:lpstr>Spatio-temporal models</vt:lpstr>
      <vt:lpstr>Separable Spatio-Temporal Models</vt:lpstr>
      <vt:lpstr>Steps</vt:lpstr>
      <vt:lpstr>PowerPoint Presentation</vt:lpstr>
      <vt:lpstr>Step 3: Model Summary and Interpretation</vt:lpstr>
      <vt:lpstr>PowerPoint Presentation</vt:lpstr>
      <vt:lpstr>Understanding Spatio-Temporal Models with the group Option in INLA</vt:lpstr>
      <vt:lpstr>Fit the Spatio-Temporal Model</vt:lpstr>
      <vt:lpstr>Results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Bayesian Disease Mapping with R-INLA</dc:title>
  <dc:creator>Navid Mohseni</dc:creator>
  <cp:lastModifiedBy>Navid Mohseni</cp:lastModifiedBy>
  <cp:revision>5</cp:revision>
  <dcterms:created xsi:type="dcterms:W3CDTF">2025-02-03T15:21:13Z</dcterms:created>
  <dcterms:modified xsi:type="dcterms:W3CDTF">2025-03-03T19:40:14Z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