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Lst>
  <p:notesMasterIdLst>
    <p:notesMasterId r:id="rId25"/>
  </p:notesMasterIdLst>
  <p:handoutMasterIdLst>
    <p:handoutMasterId r:id="rId26"/>
  </p:handoutMasterIdLst>
  <p:sldIdLst>
    <p:sldId id="276" r:id="rId5"/>
    <p:sldId id="257"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02921-D065-4EE9-AF75-0CBD94A3672E}" v="2" dt="2025-02-03T18:38:55.987"/>
  </p1510:revLst>
</p1510:revInfo>
</file>

<file path=ppt/tableStyles.xml><?xml version="1.0" encoding="utf-8"?>
<a:tblStyleLst xmlns:a="http://schemas.openxmlformats.org/drawingml/2006/main" def="{5FD0F851-EC5A-4D38-B0AD-8093EC10F338}">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27" autoAdjust="0"/>
  </p:normalViewPr>
  <p:slideViewPr>
    <p:cSldViewPr snapToGrid="0">
      <p:cViewPr>
        <p:scale>
          <a:sx n="91" d="100"/>
          <a:sy n="91" d="100"/>
        </p:scale>
        <p:origin x="322" y="72"/>
      </p:cViewPr>
      <p:guideLst>
        <p:guide orient="horz" pos="2928"/>
        <p:guide pos="384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5933"/>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vid Mohseni" userId="bc7340b2204e0a35" providerId="LiveId" clId="{0A602921-D065-4EE9-AF75-0CBD94A3672E}"/>
    <pc:docChg chg="modSld">
      <pc:chgData name="Navid Mohseni" userId="bc7340b2204e0a35" providerId="LiveId" clId="{0A602921-D065-4EE9-AF75-0CBD94A3672E}" dt="2025-02-03T18:38:55.987" v="1"/>
      <pc:docMkLst>
        <pc:docMk/>
      </pc:docMkLst>
      <pc:sldChg chg="modSp">
        <pc:chgData name="Navid Mohseni" userId="bc7340b2204e0a35" providerId="LiveId" clId="{0A602921-D065-4EE9-AF75-0CBD94A3672E}" dt="2025-02-03T18:25:22.609" v="0" actId="20577"/>
        <pc:sldMkLst>
          <pc:docMk/>
          <pc:sldMk cId="4148681317" sldId="257"/>
        </pc:sldMkLst>
        <pc:graphicFrameChg chg="mod">
          <ac:chgData name="Navid Mohseni" userId="bc7340b2204e0a35" providerId="LiveId" clId="{0A602921-D065-4EE9-AF75-0CBD94A3672E}" dt="2025-02-03T18:25:22.609" v="0" actId="20577"/>
          <ac:graphicFrameMkLst>
            <pc:docMk/>
            <pc:sldMk cId="4148681317" sldId="257"/>
            <ac:graphicFrameMk id="18" creationId="{758DF241-D6A4-6B32-44CF-DCD779167E39}"/>
          </ac:graphicFrameMkLst>
        </pc:graphicFrameChg>
      </pc:sldChg>
      <pc:sldChg chg="modAnim">
        <pc:chgData name="Navid Mohseni" userId="bc7340b2204e0a35" providerId="LiveId" clId="{0A602921-D065-4EE9-AF75-0CBD94A3672E}" dt="2025-02-03T18:38:55.987" v="1"/>
        <pc:sldMkLst>
          <pc:docMk/>
          <pc:sldMk cId="951528002" sldId="31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5F479-6D05-4D4F-92CD-A0B5F2E7C6F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0A4AE18-486F-4405-8087-086F8C896751}">
      <dgm:prSet/>
      <dgm:spPr/>
      <dgm:t>
        <a:bodyPr/>
        <a:lstStyle/>
        <a:p>
          <a:r>
            <a:rPr lang="en-US" dirty="0"/>
            <a:t>Introduction</a:t>
          </a:r>
        </a:p>
      </dgm:t>
    </dgm:pt>
    <dgm:pt modelId="{9F043C12-26F9-44B9-90DE-8C62986858E9}" type="parTrans" cxnId="{EDDE0115-40F4-4AE8-A25C-BCEF2D080CDC}">
      <dgm:prSet/>
      <dgm:spPr/>
      <dgm:t>
        <a:bodyPr/>
        <a:lstStyle/>
        <a:p>
          <a:endParaRPr lang="en-US"/>
        </a:p>
      </dgm:t>
    </dgm:pt>
    <dgm:pt modelId="{C685DA7B-3925-423B-9BAB-BD8FA342F869}" type="sibTrans" cxnId="{EDDE0115-40F4-4AE8-A25C-BCEF2D080CDC}">
      <dgm:prSet/>
      <dgm:spPr/>
      <dgm:t>
        <a:bodyPr/>
        <a:lstStyle/>
        <a:p>
          <a:endParaRPr lang="en-US"/>
        </a:p>
      </dgm:t>
    </dgm:pt>
    <dgm:pt modelId="{58651C06-4743-4814-A4E3-829E3D28487A}">
      <dgm:prSet/>
      <dgm:spPr/>
      <dgm:t>
        <a:bodyPr/>
        <a:lstStyle/>
        <a:p>
          <a:r>
            <a:rPr lang="en-US"/>
            <a:t>What is INLA</a:t>
          </a:r>
        </a:p>
      </dgm:t>
    </dgm:pt>
    <dgm:pt modelId="{1096E16D-05CC-4877-B696-8D3EA6078755}" type="parTrans" cxnId="{0174C3F1-0548-4305-A2E4-24C8C547C974}">
      <dgm:prSet/>
      <dgm:spPr/>
      <dgm:t>
        <a:bodyPr/>
        <a:lstStyle/>
        <a:p>
          <a:endParaRPr lang="en-US"/>
        </a:p>
      </dgm:t>
    </dgm:pt>
    <dgm:pt modelId="{74A3A708-AFF6-4185-A364-BA951A3929F3}" type="sibTrans" cxnId="{0174C3F1-0548-4305-A2E4-24C8C547C974}">
      <dgm:prSet/>
      <dgm:spPr/>
      <dgm:t>
        <a:bodyPr/>
        <a:lstStyle/>
        <a:p>
          <a:endParaRPr lang="en-US"/>
        </a:p>
      </dgm:t>
    </dgm:pt>
    <dgm:pt modelId="{7417E410-3DE7-42A0-9682-E2D20FE7A93C}">
      <dgm:prSet/>
      <dgm:spPr/>
      <dgm:t>
        <a:bodyPr/>
        <a:lstStyle/>
        <a:p>
          <a:r>
            <a:rPr lang="en-US"/>
            <a:t>Setting Up R-INLA</a:t>
          </a:r>
        </a:p>
      </dgm:t>
    </dgm:pt>
    <dgm:pt modelId="{57F79A3B-53DA-4300-A354-27B81083D8DE}" type="parTrans" cxnId="{2BA0DDF4-E497-4320-A810-680FC89BC7BE}">
      <dgm:prSet/>
      <dgm:spPr/>
      <dgm:t>
        <a:bodyPr/>
        <a:lstStyle/>
        <a:p>
          <a:endParaRPr lang="en-US"/>
        </a:p>
      </dgm:t>
    </dgm:pt>
    <dgm:pt modelId="{0F2B0533-4B80-4202-A2B8-9B65D1CE0E10}" type="sibTrans" cxnId="{2BA0DDF4-E497-4320-A810-680FC89BC7BE}">
      <dgm:prSet/>
      <dgm:spPr/>
      <dgm:t>
        <a:bodyPr/>
        <a:lstStyle/>
        <a:p>
          <a:endParaRPr lang="en-US"/>
        </a:p>
      </dgm:t>
    </dgm:pt>
    <dgm:pt modelId="{5C9C1AD0-DD05-4C91-8EED-6A52D1DAC16E}">
      <dgm:prSet/>
      <dgm:spPr/>
      <dgm:t>
        <a:bodyPr/>
        <a:lstStyle/>
        <a:p>
          <a:r>
            <a:rPr lang="en-US"/>
            <a:t>Bayesian Disease Mapping with R-INLA</a:t>
          </a:r>
        </a:p>
      </dgm:t>
    </dgm:pt>
    <dgm:pt modelId="{1CE269BA-6472-45B1-99E7-AFE2C3B3205B}" type="parTrans" cxnId="{E8E08639-C06D-4C1C-B834-ED75788ED065}">
      <dgm:prSet/>
      <dgm:spPr/>
      <dgm:t>
        <a:bodyPr/>
        <a:lstStyle/>
        <a:p>
          <a:endParaRPr lang="en-US"/>
        </a:p>
      </dgm:t>
    </dgm:pt>
    <dgm:pt modelId="{136A39F4-396F-4652-B905-8A0F7F534900}" type="sibTrans" cxnId="{E8E08639-C06D-4C1C-B834-ED75788ED065}">
      <dgm:prSet/>
      <dgm:spPr/>
      <dgm:t>
        <a:bodyPr/>
        <a:lstStyle/>
        <a:p>
          <a:endParaRPr lang="en-US"/>
        </a:p>
      </dgm:t>
    </dgm:pt>
    <dgm:pt modelId="{90008874-D319-4527-BFFA-9CEA6DDA7F9D}">
      <dgm:prSet/>
      <dgm:spPr/>
      <dgm:t>
        <a:bodyPr/>
        <a:lstStyle/>
        <a:p>
          <a:r>
            <a:rPr lang="en-US" dirty="0"/>
            <a:t>Results</a:t>
          </a:r>
        </a:p>
      </dgm:t>
    </dgm:pt>
    <dgm:pt modelId="{AA02FF8C-806D-49F5-844F-6A51726D7844}" type="parTrans" cxnId="{7963D0A7-FB9A-4024-8FDC-18F80B361AB2}">
      <dgm:prSet/>
      <dgm:spPr/>
      <dgm:t>
        <a:bodyPr/>
        <a:lstStyle/>
        <a:p>
          <a:endParaRPr lang="en-US"/>
        </a:p>
      </dgm:t>
    </dgm:pt>
    <dgm:pt modelId="{F2884491-5407-4C3D-A87C-2A6AFFB444B1}" type="sibTrans" cxnId="{7963D0A7-FB9A-4024-8FDC-18F80B361AB2}">
      <dgm:prSet/>
      <dgm:spPr/>
      <dgm:t>
        <a:bodyPr/>
        <a:lstStyle/>
        <a:p>
          <a:endParaRPr lang="en-US"/>
        </a:p>
      </dgm:t>
    </dgm:pt>
    <dgm:pt modelId="{9C51D7A7-CD8B-461B-9897-C416A44B06CA}">
      <dgm:prSet/>
      <dgm:spPr/>
      <dgm:t>
        <a:bodyPr/>
        <a:lstStyle/>
        <a:p>
          <a:r>
            <a:rPr lang="en-US"/>
            <a:t>Summary </a:t>
          </a:r>
        </a:p>
      </dgm:t>
    </dgm:pt>
    <dgm:pt modelId="{998908C2-F0C8-4910-9FD6-5EA24E3334B5}" type="parTrans" cxnId="{73B3A2FD-D2AA-432B-A675-907116B2E1BF}">
      <dgm:prSet/>
      <dgm:spPr/>
      <dgm:t>
        <a:bodyPr/>
        <a:lstStyle/>
        <a:p>
          <a:endParaRPr lang="en-US"/>
        </a:p>
      </dgm:t>
    </dgm:pt>
    <dgm:pt modelId="{5F4F30FC-4347-4D4A-ACE6-ACC9FDA9E657}" type="sibTrans" cxnId="{73B3A2FD-D2AA-432B-A675-907116B2E1BF}">
      <dgm:prSet/>
      <dgm:spPr/>
      <dgm:t>
        <a:bodyPr/>
        <a:lstStyle/>
        <a:p>
          <a:endParaRPr lang="en-US"/>
        </a:p>
      </dgm:t>
    </dgm:pt>
    <dgm:pt modelId="{78605B47-5E69-4F97-89A4-D5F6153B446D}" type="pres">
      <dgm:prSet presAssocID="{15C5F479-6D05-4D4F-92CD-A0B5F2E7C6F2}" presName="root" presStyleCnt="0">
        <dgm:presLayoutVars>
          <dgm:dir/>
          <dgm:resizeHandles val="exact"/>
        </dgm:presLayoutVars>
      </dgm:prSet>
      <dgm:spPr/>
    </dgm:pt>
    <dgm:pt modelId="{0F7EF32E-232E-4426-894F-5E7B3709D390}" type="pres">
      <dgm:prSet presAssocID="{40A4AE18-486F-4405-8087-086F8C896751}" presName="compNode" presStyleCnt="0"/>
      <dgm:spPr/>
    </dgm:pt>
    <dgm:pt modelId="{E86DACCA-D90F-4F2A-92AA-E361AD6F3298}" type="pres">
      <dgm:prSet presAssocID="{40A4AE18-486F-4405-8087-086F8C896751}" presName="bgRect" presStyleLbl="bgShp" presStyleIdx="0" presStyleCnt="6"/>
      <dgm:spPr/>
    </dgm:pt>
    <dgm:pt modelId="{EC77A552-EDEF-4CFA-A7E5-7A52A0CDD39E}" type="pres">
      <dgm:prSet presAssocID="{40A4AE18-486F-4405-8087-086F8C89675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FD7CA51-43AB-486D-B4C1-CA333C51F6AC}" type="pres">
      <dgm:prSet presAssocID="{40A4AE18-486F-4405-8087-086F8C896751}" presName="spaceRect" presStyleCnt="0"/>
      <dgm:spPr/>
    </dgm:pt>
    <dgm:pt modelId="{96440334-4F97-439F-9994-EE09938CD183}" type="pres">
      <dgm:prSet presAssocID="{40A4AE18-486F-4405-8087-086F8C896751}" presName="parTx" presStyleLbl="revTx" presStyleIdx="0" presStyleCnt="6">
        <dgm:presLayoutVars>
          <dgm:chMax val="0"/>
          <dgm:chPref val="0"/>
        </dgm:presLayoutVars>
      </dgm:prSet>
      <dgm:spPr/>
    </dgm:pt>
    <dgm:pt modelId="{CDF14251-FF98-410F-A687-F743A78C1EC5}" type="pres">
      <dgm:prSet presAssocID="{C685DA7B-3925-423B-9BAB-BD8FA342F869}" presName="sibTrans" presStyleCnt="0"/>
      <dgm:spPr/>
    </dgm:pt>
    <dgm:pt modelId="{874B230D-17F9-4D98-A575-158593A03EF9}" type="pres">
      <dgm:prSet presAssocID="{58651C06-4743-4814-A4E3-829E3D28487A}" presName="compNode" presStyleCnt="0"/>
      <dgm:spPr/>
    </dgm:pt>
    <dgm:pt modelId="{A31F2262-E2B9-4A6A-B3E6-DAB737C3159B}" type="pres">
      <dgm:prSet presAssocID="{58651C06-4743-4814-A4E3-829E3D28487A}" presName="bgRect" presStyleLbl="bgShp" presStyleIdx="1" presStyleCnt="6"/>
      <dgm:spPr/>
    </dgm:pt>
    <dgm:pt modelId="{B9246AA7-34D8-4BDF-A58B-273774F2480F}" type="pres">
      <dgm:prSet presAssocID="{58651C06-4743-4814-A4E3-829E3D28487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F309B698-5C8D-499C-B093-8A79CB6E2603}" type="pres">
      <dgm:prSet presAssocID="{58651C06-4743-4814-A4E3-829E3D28487A}" presName="spaceRect" presStyleCnt="0"/>
      <dgm:spPr/>
    </dgm:pt>
    <dgm:pt modelId="{C59F877B-E832-45B6-BDDD-4045F8790B56}" type="pres">
      <dgm:prSet presAssocID="{58651C06-4743-4814-A4E3-829E3D28487A}" presName="parTx" presStyleLbl="revTx" presStyleIdx="1" presStyleCnt="6">
        <dgm:presLayoutVars>
          <dgm:chMax val="0"/>
          <dgm:chPref val="0"/>
        </dgm:presLayoutVars>
      </dgm:prSet>
      <dgm:spPr/>
    </dgm:pt>
    <dgm:pt modelId="{856CF6CB-AFFE-4E2B-97A3-54C3B077D8D5}" type="pres">
      <dgm:prSet presAssocID="{74A3A708-AFF6-4185-A364-BA951A3929F3}" presName="sibTrans" presStyleCnt="0"/>
      <dgm:spPr/>
    </dgm:pt>
    <dgm:pt modelId="{96D130A5-0AFC-4DE4-A32D-23CE1CF4284D}" type="pres">
      <dgm:prSet presAssocID="{7417E410-3DE7-42A0-9682-E2D20FE7A93C}" presName="compNode" presStyleCnt="0"/>
      <dgm:spPr/>
    </dgm:pt>
    <dgm:pt modelId="{4B2808CA-52BD-473E-9DAC-7472EF2FED55}" type="pres">
      <dgm:prSet presAssocID="{7417E410-3DE7-42A0-9682-E2D20FE7A93C}" presName="bgRect" presStyleLbl="bgShp" presStyleIdx="2" presStyleCnt="6"/>
      <dgm:spPr/>
    </dgm:pt>
    <dgm:pt modelId="{9D6AAE5D-B749-4406-9962-ABF9C6E2BE9E}" type="pres">
      <dgm:prSet presAssocID="{7417E410-3DE7-42A0-9682-E2D20FE7A93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gle gear"/>
        </a:ext>
      </dgm:extLst>
    </dgm:pt>
    <dgm:pt modelId="{5C67FC14-A697-4255-B5C8-D5FC8D9EDA19}" type="pres">
      <dgm:prSet presAssocID="{7417E410-3DE7-42A0-9682-E2D20FE7A93C}" presName="spaceRect" presStyleCnt="0"/>
      <dgm:spPr/>
    </dgm:pt>
    <dgm:pt modelId="{138C1986-E857-4BA1-A166-6A600056F00B}" type="pres">
      <dgm:prSet presAssocID="{7417E410-3DE7-42A0-9682-E2D20FE7A93C}" presName="parTx" presStyleLbl="revTx" presStyleIdx="2" presStyleCnt="6">
        <dgm:presLayoutVars>
          <dgm:chMax val="0"/>
          <dgm:chPref val="0"/>
        </dgm:presLayoutVars>
      </dgm:prSet>
      <dgm:spPr/>
    </dgm:pt>
    <dgm:pt modelId="{F2D3F5F9-C845-4523-9927-12426A963594}" type="pres">
      <dgm:prSet presAssocID="{0F2B0533-4B80-4202-A2B8-9B65D1CE0E10}" presName="sibTrans" presStyleCnt="0"/>
      <dgm:spPr/>
    </dgm:pt>
    <dgm:pt modelId="{64E73571-99C3-476A-9C08-540EBBC6BA33}" type="pres">
      <dgm:prSet presAssocID="{5C9C1AD0-DD05-4C91-8EED-6A52D1DAC16E}" presName="compNode" presStyleCnt="0"/>
      <dgm:spPr/>
    </dgm:pt>
    <dgm:pt modelId="{E51007FD-64F6-4F73-87C2-5C7345ACBFEB}" type="pres">
      <dgm:prSet presAssocID="{5C9C1AD0-DD05-4C91-8EED-6A52D1DAC16E}" presName="bgRect" presStyleLbl="bgShp" presStyleIdx="3" presStyleCnt="6"/>
      <dgm:spPr/>
    </dgm:pt>
    <dgm:pt modelId="{851C4AC1-07C4-4BFA-9032-B287028733B6}" type="pres">
      <dgm:prSet presAssocID="{5C9C1AD0-DD05-4C91-8EED-6A52D1DAC16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p with pin"/>
        </a:ext>
      </dgm:extLst>
    </dgm:pt>
    <dgm:pt modelId="{D085CC52-CAC9-4205-A809-D3ADF6734FA3}" type="pres">
      <dgm:prSet presAssocID="{5C9C1AD0-DD05-4C91-8EED-6A52D1DAC16E}" presName="spaceRect" presStyleCnt="0"/>
      <dgm:spPr/>
    </dgm:pt>
    <dgm:pt modelId="{4C8A43A2-317C-4773-9560-83B1C0794BB3}" type="pres">
      <dgm:prSet presAssocID="{5C9C1AD0-DD05-4C91-8EED-6A52D1DAC16E}" presName="parTx" presStyleLbl="revTx" presStyleIdx="3" presStyleCnt="6">
        <dgm:presLayoutVars>
          <dgm:chMax val="0"/>
          <dgm:chPref val="0"/>
        </dgm:presLayoutVars>
      </dgm:prSet>
      <dgm:spPr/>
    </dgm:pt>
    <dgm:pt modelId="{3B85289D-AA4F-4FC9-B114-BB0B5C8AA23B}" type="pres">
      <dgm:prSet presAssocID="{136A39F4-396F-4652-B905-8A0F7F534900}" presName="sibTrans" presStyleCnt="0"/>
      <dgm:spPr/>
    </dgm:pt>
    <dgm:pt modelId="{03C61291-E007-4D49-B000-1F2125913CA8}" type="pres">
      <dgm:prSet presAssocID="{90008874-D319-4527-BFFA-9CEA6DDA7F9D}" presName="compNode" presStyleCnt="0"/>
      <dgm:spPr/>
    </dgm:pt>
    <dgm:pt modelId="{477AE37F-963D-4A4A-B5FD-263AED87395C}" type="pres">
      <dgm:prSet presAssocID="{90008874-D319-4527-BFFA-9CEA6DDA7F9D}" presName="bgRect" presStyleLbl="bgShp" presStyleIdx="4" presStyleCnt="6"/>
      <dgm:spPr/>
    </dgm:pt>
    <dgm:pt modelId="{6170C072-148A-45A7-B00F-FC4B5E244ADD}" type="pres">
      <dgm:prSet presAssocID="{90008874-D319-4527-BFFA-9CEA6DDA7F9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A6E0A3DE-D79F-4120-A426-1966558346D3}" type="pres">
      <dgm:prSet presAssocID="{90008874-D319-4527-BFFA-9CEA6DDA7F9D}" presName="spaceRect" presStyleCnt="0"/>
      <dgm:spPr/>
    </dgm:pt>
    <dgm:pt modelId="{2BAFC36D-7002-4A88-94F2-1189485B7BA2}" type="pres">
      <dgm:prSet presAssocID="{90008874-D319-4527-BFFA-9CEA6DDA7F9D}" presName="parTx" presStyleLbl="revTx" presStyleIdx="4" presStyleCnt="6">
        <dgm:presLayoutVars>
          <dgm:chMax val="0"/>
          <dgm:chPref val="0"/>
        </dgm:presLayoutVars>
      </dgm:prSet>
      <dgm:spPr/>
    </dgm:pt>
    <dgm:pt modelId="{7699E6DC-0E7F-430D-BE2D-2F194F58A32C}" type="pres">
      <dgm:prSet presAssocID="{F2884491-5407-4C3D-A87C-2A6AFFB444B1}" presName="sibTrans" presStyleCnt="0"/>
      <dgm:spPr/>
    </dgm:pt>
    <dgm:pt modelId="{820927E2-9B89-4E6F-9BC2-93136FABEF96}" type="pres">
      <dgm:prSet presAssocID="{9C51D7A7-CD8B-461B-9897-C416A44B06CA}" presName="compNode" presStyleCnt="0"/>
      <dgm:spPr/>
    </dgm:pt>
    <dgm:pt modelId="{34E13AE9-A36C-465A-BF72-0CEB5C0C86AE}" type="pres">
      <dgm:prSet presAssocID="{9C51D7A7-CD8B-461B-9897-C416A44B06CA}" presName="bgRect" presStyleLbl="bgShp" presStyleIdx="5" presStyleCnt="6"/>
      <dgm:spPr/>
    </dgm:pt>
    <dgm:pt modelId="{F3A9B0BA-FD43-4CB1-A8B3-88C811D3F2D2}" type="pres">
      <dgm:prSet presAssocID="{9C51D7A7-CD8B-461B-9897-C416A44B06C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266EAA20-4B63-4892-B4CA-7107BC81CCD4}" type="pres">
      <dgm:prSet presAssocID="{9C51D7A7-CD8B-461B-9897-C416A44B06CA}" presName="spaceRect" presStyleCnt="0"/>
      <dgm:spPr/>
    </dgm:pt>
    <dgm:pt modelId="{FE151A40-B641-4D56-8BA9-DDD5E207053F}" type="pres">
      <dgm:prSet presAssocID="{9C51D7A7-CD8B-461B-9897-C416A44B06CA}" presName="parTx" presStyleLbl="revTx" presStyleIdx="5" presStyleCnt="6">
        <dgm:presLayoutVars>
          <dgm:chMax val="0"/>
          <dgm:chPref val="0"/>
        </dgm:presLayoutVars>
      </dgm:prSet>
      <dgm:spPr/>
    </dgm:pt>
  </dgm:ptLst>
  <dgm:cxnLst>
    <dgm:cxn modelId="{EDDE0115-40F4-4AE8-A25C-BCEF2D080CDC}" srcId="{15C5F479-6D05-4D4F-92CD-A0B5F2E7C6F2}" destId="{40A4AE18-486F-4405-8087-086F8C896751}" srcOrd="0" destOrd="0" parTransId="{9F043C12-26F9-44B9-90DE-8C62986858E9}" sibTransId="{C685DA7B-3925-423B-9BAB-BD8FA342F869}"/>
    <dgm:cxn modelId="{31544B16-B66B-411E-8C13-D9E2D3FF9F30}" type="presOf" srcId="{5C9C1AD0-DD05-4C91-8EED-6A52D1DAC16E}" destId="{4C8A43A2-317C-4773-9560-83B1C0794BB3}" srcOrd="0" destOrd="0" presId="urn:microsoft.com/office/officeart/2018/2/layout/IconVerticalSolidList"/>
    <dgm:cxn modelId="{8B7AA319-6C0C-4D51-A970-76EDC20D6394}" type="presOf" srcId="{7417E410-3DE7-42A0-9682-E2D20FE7A93C}" destId="{138C1986-E857-4BA1-A166-6A600056F00B}" srcOrd="0" destOrd="0" presId="urn:microsoft.com/office/officeart/2018/2/layout/IconVerticalSolidList"/>
    <dgm:cxn modelId="{E8E08639-C06D-4C1C-B834-ED75788ED065}" srcId="{15C5F479-6D05-4D4F-92CD-A0B5F2E7C6F2}" destId="{5C9C1AD0-DD05-4C91-8EED-6A52D1DAC16E}" srcOrd="3" destOrd="0" parTransId="{1CE269BA-6472-45B1-99E7-AFE2C3B3205B}" sibTransId="{136A39F4-396F-4652-B905-8A0F7F534900}"/>
    <dgm:cxn modelId="{5344CB4A-2B8C-446F-8CE9-C97144B1E340}" type="presOf" srcId="{90008874-D319-4527-BFFA-9CEA6DDA7F9D}" destId="{2BAFC36D-7002-4A88-94F2-1189485B7BA2}" srcOrd="0" destOrd="0" presId="urn:microsoft.com/office/officeart/2018/2/layout/IconVerticalSolidList"/>
    <dgm:cxn modelId="{304BCB6C-5B4D-4D4C-B2BE-873F4C3F7C8A}" type="presOf" srcId="{58651C06-4743-4814-A4E3-829E3D28487A}" destId="{C59F877B-E832-45B6-BDDD-4045F8790B56}" srcOrd="0" destOrd="0" presId="urn:microsoft.com/office/officeart/2018/2/layout/IconVerticalSolidList"/>
    <dgm:cxn modelId="{339C2D95-B643-4938-8F22-B8B9859BBA25}" type="presOf" srcId="{15C5F479-6D05-4D4F-92CD-A0B5F2E7C6F2}" destId="{78605B47-5E69-4F97-89A4-D5F6153B446D}" srcOrd="0" destOrd="0" presId="urn:microsoft.com/office/officeart/2018/2/layout/IconVerticalSolidList"/>
    <dgm:cxn modelId="{7963D0A7-FB9A-4024-8FDC-18F80B361AB2}" srcId="{15C5F479-6D05-4D4F-92CD-A0B5F2E7C6F2}" destId="{90008874-D319-4527-BFFA-9CEA6DDA7F9D}" srcOrd="4" destOrd="0" parTransId="{AA02FF8C-806D-49F5-844F-6A51726D7844}" sibTransId="{F2884491-5407-4C3D-A87C-2A6AFFB444B1}"/>
    <dgm:cxn modelId="{B6421ECE-994B-4BED-A7F0-62CF2C1D3C2B}" type="presOf" srcId="{9C51D7A7-CD8B-461B-9897-C416A44B06CA}" destId="{FE151A40-B641-4D56-8BA9-DDD5E207053F}" srcOrd="0" destOrd="0" presId="urn:microsoft.com/office/officeart/2018/2/layout/IconVerticalSolidList"/>
    <dgm:cxn modelId="{A0883CE2-6574-408E-B1CB-C93A70BB0231}" type="presOf" srcId="{40A4AE18-486F-4405-8087-086F8C896751}" destId="{96440334-4F97-439F-9994-EE09938CD183}" srcOrd="0" destOrd="0" presId="urn:microsoft.com/office/officeart/2018/2/layout/IconVerticalSolidList"/>
    <dgm:cxn modelId="{0174C3F1-0548-4305-A2E4-24C8C547C974}" srcId="{15C5F479-6D05-4D4F-92CD-A0B5F2E7C6F2}" destId="{58651C06-4743-4814-A4E3-829E3D28487A}" srcOrd="1" destOrd="0" parTransId="{1096E16D-05CC-4877-B696-8D3EA6078755}" sibTransId="{74A3A708-AFF6-4185-A364-BA951A3929F3}"/>
    <dgm:cxn modelId="{2BA0DDF4-E497-4320-A810-680FC89BC7BE}" srcId="{15C5F479-6D05-4D4F-92CD-A0B5F2E7C6F2}" destId="{7417E410-3DE7-42A0-9682-E2D20FE7A93C}" srcOrd="2" destOrd="0" parTransId="{57F79A3B-53DA-4300-A354-27B81083D8DE}" sibTransId="{0F2B0533-4B80-4202-A2B8-9B65D1CE0E10}"/>
    <dgm:cxn modelId="{73B3A2FD-D2AA-432B-A675-907116B2E1BF}" srcId="{15C5F479-6D05-4D4F-92CD-A0B5F2E7C6F2}" destId="{9C51D7A7-CD8B-461B-9897-C416A44B06CA}" srcOrd="5" destOrd="0" parTransId="{998908C2-F0C8-4910-9FD6-5EA24E3334B5}" sibTransId="{5F4F30FC-4347-4D4A-ACE6-ACC9FDA9E657}"/>
    <dgm:cxn modelId="{DA06F475-9071-4F1A-9F5A-40C2EBE38BCA}" type="presParOf" srcId="{78605B47-5E69-4F97-89A4-D5F6153B446D}" destId="{0F7EF32E-232E-4426-894F-5E7B3709D390}" srcOrd="0" destOrd="0" presId="urn:microsoft.com/office/officeart/2018/2/layout/IconVerticalSolidList"/>
    <dgm:cxn modelId="{7EADFECC-E2BA-4D28-A501-0135980573FC}" type="presParOf" srcId="{0F7EF32E-232E-4426-894F-5E7B3709D390}" destId="{E86DACCA-D90F-4F2A-92AA-E361AD6F3298}" srcOrd="0" destOrd="0" presId="urn:microsoft.com/office/officeart/2018/2/layout/IconVerticalSolidList"/>
    <dgm:cxn modelId="{79898BC2-EF46-4DD3-9A4D-AD2A0BBDB3FA}" type="presParOf" srcId="{0F7EF32E-232E-4426-894F-5E7B3709D390}" destId="{EC77A552-EDEF-4CFA-A7E5-7A52A0CDD39E}" srcOrd="1" destOrd="0" presId="urn:microsoft.com/office/officeart/2018/2/layout/IconVerticalSolidList"/>
    <dgm:cxn modelId="{8164C5F5-DD2E-49DB-9FDF-E8F673DA0EF6}" type="presParOf" srcId="{0F7EF32E-232E-4426-894F-5E7B3709D390}" destId="{2FD7CA51-43AB-486D-B4C1-CA333C51F6AC}" srcOrd="2" destOrd="0" presId="urn:microsoft.com/office/officeart/2018/2/layout/IconVerticalSolidList"/>
    <dgm:cxn modelId="{8C9FBCFE-97AD-437B-A33A-AC8CB9E2EB49}" type="presParOf" srcId="{0F7EF32E-232E-4426-894F-5E7B3709D390}" destId="{96440334-4F97-439F-9994-EE09938CD183}" srcOrd="3" destOrd="0" presId="urn:microsoft.com/office/officeart/2018/2/layout/IconVerticalSolidList"/>
    <dgm:cxn modelId="{321AC90F-018B-4C0E-9A03-F352684DDE4E}" type="presParOf" srcId="{78605B47-5E69-4F97-89A4-D5F6153B446D}" destId="{CDF14251-FF98-410F-A687-F743A78C1EC5}" srcOrd="1" destOrd="0" presId="urn:microsoft.com/office/officeart/2018/2/layout/IconVerticalSolidList"/>
    <dgm:cxn modelId="{CDE6F1FC-9E06-4E5F-BBF6-DFE359EE777E}" type="presParOf" srcId="{78605B47-5E69-4F97-89A4-D5F6153B446D}" destId="{874B230D-17F9-4D98-A575-158593A03EF9}" srcOrd="2" destOrd="0" presId="urn:microsoft.com/office/officeart/2018/2/layout/IconVerticalSolidList"/>
    <dgm:cxn modelId="{48C11DAD-87D9-4478-A4E3-3080E4E4CE1E}" type="presParOf" srcId="{874B230D-17F9-4D98-A575-158593A03EF9}" destId="{A31F2262-E2B9-4A6A-B3E6-DAB737C3159B}" srcOrd="0" destOrd="0" presId="urn:microsoft.com/office/officeart/2018/2/layout/IconVerticalSolidList"/>
    <dgm:cxn modelId="{DDE47923-0FC7-4563-8107-BD2C45627ADC}" type="presParOf" srcId="{874B230D-17F9-4D98-A575-158593A03EF9}" destId="{B9246AA7-34D8-4BDF-A58B-273774F2480F}" srcOrd="1" destOrd="0" presId="urn:microsoft.com/office/officeart/2018/2/layout/IconVerticalSolidList"/>
    <dgm:cxn modelId="{A1BB9FE6-A6B4-452F-AFC8-F92E51044849}" type="presParOf" srcId="{874B230D-17F9-4D98-A575-158593A03EF9}" destId="{F309B698-5C8D-499C-B093-8A79CB6E2603}" srcOrd="2" destOrd="0" presId="urn:microsoft.com/office/officeart/2018/2/layout/IconVerticalSolidList"/>
    <dgm:cxn modelId="{5ADE0042-822A-4621-86B8-CA6403031E80}" type="presParOf" srcId="{874B230D-17F9-4D98-A575-158593A03EF9}" destId="{C59F877B-E832-45B6-BDDD-4045F8790B56}" srcOrd="3" destOrd="0" presId="urn:microsoft.com/office/officeart/2018/2/layout/IconVerticalSolidList"/>
    <dgm:cxn modelId="{39405343-FA10-4B01-B1F2-569C883A6A56}" type="presParOf" srcId="{78605B47-5E69-4F97-89A4-D5F6153B446D}" destId="{856CF6CB-AFFE-4E2B-97A3-54C3B077D8D5}" srcOrd="3" destOrd="0" presId="urn:microsoft.com/office/officeart/2018/2/layout/IconVerticalSolidList"/>
    <dgm:cxn modelId="{7BD3A2DB-3A53-4917-B575-0BAE5053BA75}" type="presParOf" srcId="{78605B47-5E69-4F97-89A4-D5F6153B446D}" destId="{96D130A5-0AFC-4DE4-A32D-23CE1CF4284D}" srcOrd="4" destOrd="0" presId="urn:microsoft.com/office/officeart/2018/2/layout/IconVerticalSolidList"/>
    <dgm:cxn modelId="{8477FC0A-FD14-4DFF-AF29-A643992B42DD}" type="presParOf" srcId="{96D130A5-0AFC-4DE4-A32D-23CE1CF4284D}" destId="{4B2808CA-52BD-473E-9DAC-7472EF2FED55}" srcOrd="0" destOrd="0" presId="urn:microsoft.com/office/officeart/2018/2/layout/IconVerticalSolidList"/>
    <dgm:cxn modelId="{E09FFFCE-4250-4F0C-A15E-D65F983EFEB7}" type="presParOf" srcId="{96D130A5-0AFC-4DE4-A32D-23CE1CF4284D}" destId="{9D6AAE5D-B749-4406-9962-ABF9C6E2BE9E}" srcOrd="1" destOrd="0" presId="urn:microsoft.com/office/officeart/2018/2/layout/IconVerticalSolidList"/>
    <dgm:cxn modelId="{4EEBCB22-34B4-47B2-8893-6A5BB47F5581}" type="presParOf" srcId="{96D130A5-0AFC-4DE4-A32D-23CE1CF4284D}" destId="{5C67FC14-A697-4255-B5C8-D5FC8D9EDA19}" srcOrd="2" destOrd="0" presId="urn:microsoft.com/office/officeart/2018/2/layout/IconVerticalSolidList"/>
    <dgm:cxn modelId="{4859A69E-64E1-431C-B88C-B3A02F1D6BC9}" type="presParOf" srcId="{96D130A5-0AFC-4DE4-A32D-23CE1CF4284D}" destId="{138C1986-E857-4BA1-A166-6A600056F00B}" srcOrd="3" destOrd="0" presId="urn:microsoft.com/office/officeart/2018/2/layout/IconVerticalSolidList"/>
    <dgm:cxn modelId="{68A8B46A-68E4-4BC0-9788-4D55E32F1783}" type="presParOf" srcId="{78605B47-5E69-4F97-89A4-D5F6153B446D}" destId="{F2D3F5F9-C845-4523-9927-12426A963594}" srcOrd="5" destOrd="0" presId="urn:microsoft.com/office/officeart/2018/2/layout/IconVerticalSolidList"/>
    <dgm:cxn modelId="{4CB2B1D6-E69C-4C67-9E97-885D8908BEC9}" type="presParOf" srcId="{78605B47-5E69-4F97-89A4-D5F6153B446D}" destId="{64E73571-99C3-476A-9C08-540EBBC6BA33}" srcOrd="6" destOrd="0" presId="urn:microsoft.com/office/officeart/2018/2/layout/IconVerticalSolidList"/>
    <dgm:cxn modelId="{6804260C-03A3-4C08-87FC-2978D488364F}" type="presParOf" srcId="{64E73571-99C3-476A-9C08-540EBBC6BA33}" destId="{E51007FD-64F6-4F73-87C2-5C7345ACBFEB}" srcOrd="0" destOrd="0" presId="urn:microsoft.com/office/officeart/2018/2/layout/IconVerticalSolidList"/>
    <dgm:cxn modelId="{1C1BA7C2-0A4A-498C-AD99-CDD51B395B82}" type="presParOf" srcId="{64E73571-99C3-476A-9C08-540EBBC6BA33}" destId="{851C4AC1-07C4-4BFA-9032-B287028733B6}" srcOrd="1" destOrd="0" presId="urn:microsoft.com/office/officeart/2018/2/layout/IconVerticalSolidList"/>
    <dgm:cxn modelId="{966E278C-4836-4AAA-9D9D-083CC799DA44}" type="presParOf" srcId="{64E73571-99C3-476A-9C08-540EBBC6BA33}" destId="{D085CC52-CAC9-4205-A809-D3ADF6734FA3}" srcOrd="2" destOrd="0" presId="urn:microsoft.com/office/officeart/2018/2/layout/IconVerticalSolidList"/>
    <dgm:cxn modelId="{1C6B53AB-007D-4148-8761-9ABC214B01B8}" type="presParOf" srcId="{64E73571-99C3-476A-9C08-540EBBC6BA33}" destId="{4C8A43A2-317C-4773-9560-83B1C0794BB3}" srcOrd="3" destOrd="0" presId="urn:microsoft.com/office/officeart/2018/2/layout/IconVerticalSolidList"/>
    <dgm:cxn modelId="{14E76531-6D3C-4178-AF02-5DDAC29F9E0A}" type="presParOf" srcId="{78605B47-5E69-4F97-89A4-D5F6153B446D}" destId="{3B85289D-AA4F-4FC9-B114-BB0B5C8AA23B}" srcOrd="7" destOrd="0" presId="urn:microsoft.com/office/officeart/2018/2/layout/IconVerticalSolidList"/>
    <dgm:cxn modelId="{372122AE-0E64-475F-AD2A-A41755DA2A50}" type="presParOf" srcId="{78605B47-5E69-4F97-89A4-D5F6153B446D}" destId="{03C61291-E007-4D49-B000-1F2125913CA8}" srcOrd="8" destOrd="0" presId="urn:microsoft.com/office/officeart/2018/2/layout/IconVerticalSolidList"/>
    <dgm:cxn modelId="{630C5EE1-16DD-4FD6-8B6D-404685099B02}" type="presParOf" srcId="{03C61291-E007-4D49-B000-1F2125913CA8}" destId="{477AE37F-963D-4A4A-B5FD-263AED87395C}" srcOrd="0" destOrd="0" presId="urn:microsoft.com/office/officeart/2018/2/layout/IconVerticalSolidList"/>
    <dgm:cxn modelId="{6299E4F6-6A94-4628-BBCA-22E8A0CB8C5A}" type="presParOf" srcId="{03C61291-E007-4D49-B000-1F2125913CA8}" destId="{6170C072-148A-45A7-B00F-FC4B5E244ADD}" srcOrd="1" destOrd="0" presId="urn:microsoft.com/office/officeart/2018/2/layout/IconVerticalSolidList"/>
    <dgm:cxn modelId="{73DF51FC-771A-4003-A6E5-92BE6E9D26A9}" type="presParOf" srcId="{03C61291-E007-4D49-B000-1F2125913CA8}" destId="{A6E0A3DE-D79F-4120-A426-1966558346D3}" srcOrd="2" destOrd="0" presId="urn:microsoft.com/office/officeart/2018/2/layout/IconVerticalSolidList"/>
    <dgm:cxn modelId="{75061B5D-7A10-48F0-B045-1E35392BCC8F}" type="presParOf" srcId="{03C61291-E007-4D49-B000-1F2125913CA8}" destId="{2BAFC36D-7002-4A88-94F2-1189485B7BA2}" srcOrd="3" destOrd="0" presId="urn:microsoft.com/office/officeart/2018/2/layout/IconVerticalSolidList"/>
    <dgm:cxn modelId="{39A698C3-24B0-4B98-AF68-045DDF007AE3}" type="presParOf" srcId="{78605B47-5E69-4F97-89A4-D5F6153B446D}" destId="{7699E6DC-0E7F-430D-BE2D-2F194F58A32C}" srcOrd="9" destOrd="0" presId="urn:microsoft.com/office/officeart/2018/2/layout/IconVerticalSolidList"/>
    <dgm:cxn modelId="{87A75D1C-66E9-44ED-8113-E835C351B986}" type="presParOf" srcId="{78605B47-5E69-4F97-89A4-D5F6153B446D}" destId="{820927E2-9B89-4E6F-9BC2-93136FABEF96}" srcOrd="10" destOrd="0" presId="urn:microsoft.com/office/officeart/2018/2/layout/IconVerticalSolidList"/>
    <dgm:cxn modelId="{3168C562-B923-45D5-8506-09578323D52C}" type="presParOf" srcId="{820927E2-9B89-4E6F-9BC2-93136FABEF96}" destId="{34E13AE9-A36C-465A-BF72-0CEB5C0C86AE}" srcOrd="0" destOrd="0" presId="urn:microsoft.com/office/officeart/2018/2/layout/IconVerticalSolidList"/>
    <dgm:cxn modelId="{8DB5FDC3-0BB9-4961-816D-A879AFAC691C}" type="presParOf" srcId="{820927E2-9B89-4E6F-9BC2-93136FABEF96}" destId="{F3A9B0BA-FD43-4CB1-A8B3-88C811D3F2D2}" srcOrd="1" destOrd="0" presId="urn:microsoft.com/office/officeart/2018/2/layout/IconVerticalSolidList"/>
    <dgm:cxn modelId="{D3BC11C6-0D67-4041-8728-8BFA27783BFD}" type="presParOf" srcId="{820927E2-9B89-4E6F-9BC2-93136FABEF96}" destId="{266EAA20-4B63-4892-B4CA-7107BC81CCD4}" srcOrd="2" destOrd="0" presId="urn:microsoft.com/office/officeart/2018/2/layout/IconVerticalSolidList"/>
    <dgm:cxn modelId="{8421239A-DCAA-43A5-923A-02894BBF8980}" type="presParOf" srcId="{820927E2-9B89-4E6F-9BC2-93136FABEF96}" destId="{FE151A40-B641-4D56-8BA9-DDD5E20705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9B5DF8-7DCD-497C-82C6-EB96FA3E7F43}"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8BE4E97-E0D8-44D9-8996-81562C769E0F}">
      <dgm:prSet/>
      <dgm:spPr/>
      <dgm:t>
        <a:bodyPr/>
        <a:lstStyle/>
        <a:p>
          <a:r>
            <a:rPr lang="en-US"/>
            <a:t>✅ Bayesian methods (like R-INLA) provide better uncertainty quantification compared to frequentist methods.</a:t>
          </a:r>
        </a:p>
      </dgm:t>
    </dgm:pt>
    <dgm:pt modelId="{827DEEDC-24FD-4DFC-A955-6EAC8AE3617D}" type="parTrans" cxnId="{32B993C8-3104-4E02-9A66-5FF591EEC51A}">
      <dgm:prSet/>
      <dgm:spPr/>
      <dgm:t>
        <a:bodyPr/>
        <a:lstStyle/>
        <a:p>
          <a:endParaRPr lang="en-US"/>
        </a:p>
      </dgm:t>
    </dgm:pt>
    <dgm:pt modelId="{40A508BA-EA06-4754-A3B7-D850E7748372}" type="sibTrans" cxnId="{32B993C8-3104-4E02-9A66-5FF591EEC51A}">
      <dgm:prSet/>
      <dgm:spPr/>
      <dgm:t>
        <a:bodyPr/>
        <a:lstStyle/>
        <a:p>
          <a:endParaRPr lang="en-US"/>
        </a:p>
      </dgm:t>
    </dgm:pt>
    <dgm:pt modelId="{C11F0AC0-EB7B-4C34-8C1A-EDF7BD7C04A6}">
      <dgm:prSet/>
      <dgm:spPr/>
      <dgm:t>
        <a:bodyPr/>
        <a:lstStyle/>
        <a:p>
          <a:r>
            <a:rPr lang="en-US"/>
            <a:t>✅ Spatial models help improve estimates by borrowing strength from neighboring areas, reducing noise in small-area estimates.</a:t>
          </a:r>
        </a:p>
      </dgm:t>
    </dgm:pt>
    <dgm:pt modelId="{4146ADE7-D936-48D0-8EFE-929BD896BB75}" type="parTrans" cxnId="{59CEA2C9-40D3-4BC1-8663-380709DC5117}">
      <dgm:prSet/>
      <dgm:spPr/>
      <dgm:t>
        <a:bodyPr/>
        <a:lstStyle/>
        <a:p>
          <a:endParaRPr lang="en-US"/>
        </a:p>
      </dgm:t>
    </dgm:pt>
    <dgm:pt modelId="{B859B517-1E36-452F-A1FC-1FA351501DFA}" type="sibTrans" cxnId="{59CEA2C9-40D3-4BC1-8663-380709DC5117}">
      <dgm:prSet/>
      <dgm:spPr/>
      <dgm:t>
        <a:bodyPr/>
        <a:lstStyle/>
        <a:p>
          <a:endParaRPr lang="en-US"/>
        </a:p>
      </dgm:t>
    </dgm:pt>
    <dgm:pt modelId="{2F84438A-012E-42D2-AD6D-5486428FA43D}">
      <dgm:prSet/>
      <dgm:spPr/>
      <dgm:t>
        <a:bodyPr/>
        <a:lstStyle/>
        <a:p>
          <a:r>
            <a:rPr lang="en-US"/>
            <a:t>✅ R-INLA is a computationally efficient alternative to MCMC, making Bayesian inference accessible for large-scale disease mapping.</a:t>
          </a:r>
        </a:p>
      </dgm:t>
    </dgm:pt>
    <dgm:pt modelId="{5D4C7C70-0873-4FAB-88CF-8DA819097644}" type="parTrans" cxnId="{50050DA9-C798-46F9-B30B-3165396B7B21}">
      <dgm:prSet/>
      <dgm:spPr/>
      <dgm:t>
        <a:bodyPr/>
        <a:lstStyle/>
        <a:p>
          <a:endParaRPr lang="en-US"/>
        </a:p>
      </dgm:t>
    </dgm:pt>
    <dgm:pt modelId="{01D12ACF-706F-46CD-B8D2-42EB21F26B2B}" type="sibTrans" cxnId="{50050DA9-C798-46F9-B30B-3165396B7B21}">
      <dgm:prSet/>
      <dgm:spPr/>
      <dgm:t>
        <a:bodyPr/>
        <a:lstStyle/>
        <a:p>
          <a:endParaRPr lang="en-US"/>
        </a:p>
      </dgm:t>
    </dgm:pt>
    <dgm:pt modelId="{6B0E99A6-7240-40EE-BDE6-615F214F92C3}">
      <dgm:prSet/>
      <dgm:spPr/>
      <dgm:t>
        <a:bodyPr/>
        <a:lstStyle/>
        <a:p>
          <a:r>
            <a:rPr lang="en-US" dirty="0"/>
            <a:t>🔹 Why Bayesian Methods? → Handles small counts, prior knowledge, and uncertainty better.</a:t>
          </a:r>
        </a:p>
      </dgm:t>
    </dgm:pt>
    <dgm:pt modelId="{2368D5CB-DB41-4362-A8CE-83027F98411F}" type="parTrans" cxnId="{B61D0905-3368-4716-9FFE-8F711628B634}">
      <dgm:prSet/>
      <dgm:spPr/>
      <dgm:t>
        <a:bodyPr/>
        <a:lstStyle/>
        <a:p>
          <a:endParaRPr lang="en-US"/>
        </a:p>
      </dgm:t>
    </dgm:pt>
    <dgm:pt modelId="{83B47399-3888-46D4-97EE-CC3EB1A3F11A}" type="sibTrans" cxnId="{B61D0905-3368-4716-9FFE-8F711628B634}">
      <dgm:prSet/>
      <dgm:spPr/>
      <dgm:t>
        <a:bodyPr/>
        <a:lstStyle/>
        <a:p>
          <a:endParaRPr lang="en-US"/>
        </a:p>
      </dgm:t>
    </dgm:pt>
    <dgm:pt modelId="{434AF66C-3565-4108-B4AD-E65D982D7B4E}">
      <dgm:prSet/>
      <dgm:spPr/>
      <dgm:t>
        <a:bodyPr/>
        <a:lstStyle/>
        <a:p>
          <a:r>
            <a:rPr lang="en-US"/>
            <a:t>🔹 Why R-INLA? → Faster than MCMC, easy to use, and supports spatial models.</a:t>
          </a:r>
        </a:p>
      </dgm:t>
    </dgm:pt>
    <dgm:pt modelId="{F2E7044E-7E8C-430D-AC21-2EE2639C6E8B}" type="parTrans" cxnId="{796E8555-037C-4C95-AF2C-CA98A4866A7A}">
      <dgm:prSet/>
      <dgm:spPr/>
      <dgm:t>
        <a:bodyPr/>
        <a:lstStyle/>
        <a:p>
          <a:endParaRPr lang="en-US"/>
        </a:p>
      </dgm:t>
    </dgm:pt>
    <dgm:pt modelId="{391F373E-4CE6-4F6F-BF9C-ED6A42B3D7A3}" type="sibTrans" cxnId="{796E8555-037C-4C95-AF2C-CA98A4866A7A}">
      <dgm:prSet/>
      <dgm:spPr/>
      <dgm:t>
        <a:bodyPr/>
        <a:lstStyle/>
        <a:p>
          <a:endParaRPr lang="en-US"/>
        </a:p>
      </dgm:t>
    </dgm:pt>
    <dgm:pt modelId="{35C4E74C-A776-46D5-8004-97BC6F1D5EC0}">
      <dgm:prSet/>
      <dgm:spPr/>
      <dgm:t>
        <a:bodyPr/>
        <a:lstStyle/>
        <a:p>
          <a:r>
            <a:rPr lang="en-US"/>
            <a:t>🔹 Model Comparison Matters! → WAIC, DIC, and CPO help us pick the best model.</a:t>
          </a:r>
        </a:p>
      </dgm:t>
    </dgm:pt>
    <dgm:pt modelId="{6B95965A-1801-448B-B1CE-A0630160F0F2}" type="parTrans" cxnId="{73D83F9C-5387-4B1B-B3E6-72DB16D60345}">
      <dgm:prSet/>
      <dgm:spPr/>
      <dgm:t>
        <a:bodyPr/>
        <a:lstStyle/>
        <a:p>
          <a:endParaRPr lang="en-US"/>
        </a:p>
      </dgm:t>
    </dgm:pt>
    <dgm:pt modelId="{C9863FF0-85B8-4EBA-8B7E-BD6660DE877D}" type="sibTrans" cxnId="{73D83F9C-5387-4B1B-B3E6-72DB16D60345}">
      <dgm:prSet/>
      <dgm:spPr/>
      <dgm:t>
        <a:bodyPr/>
        <a:lstStyle/>
        <a:p>
          <a:endParaRPr lang="en-US"/>
        </a:p>
      </dgm:t>
    </dgm:pt>
    <dgm:pt modelId="{71037F91-A88E-4252-B022-5A4CED259201}" type="pres">
      <dgm:prSet presAssocID="{ED9B5DF8-7DCD-497C-82C6-EB96FA3E7F43}" presName="vert0" presStyleCnt="0">
        <dgm:presLayoutVars>
          <dgm:dir/>
          <dgm:animOne val="branch"/>
          <dgm:animLvl val="lvl"/>
        </dgm:presLayoutVars>
      </dgm:prSet>
      <dgm:spPr/>
    </dgm:pt>
    <dgm:pt modelId="{4DDB40EB-E0F7-41C0-B235-6FCD90F3353F}" type="pres">
      <dgm:prSet presAssocID="{D8BE4E97-E0D8-44D9-8996-81562C769E0F}" presName="thickLine" presStyleLbl="alignNode1" presStyleIdx="0" presStyleCnt="6"/>
      <dgm:spPr/>
    </dgm:pt>
    <dgm:pt modelId="{CD59ED94-2578-48F5-908D-94FA0331B25F}" type="pres">
      <dgm:prSet presAssocID="{D8BE4E97-E0D8-44D9-8996-81562C769E0F}" presName="horz1" presStyleCnt="0"/>
      <dgm:spPr/>
    </dgm:pt>
    <dgm:pt modelId="{FFDEFC59-88F3-4672-AC2F-BDBDAA0FEF75}" type="pres">
      <dgm:prSet presAssocID="{D8BE4E97-E0D8-44D9-8996-81562C769E0F}" presName="tx1" presStyleLbl="revTx" presStyleIdx="0" presStyleCnt="6"/>
      <dgm:spPr/>
    </dgm:pt>
    <dgm:pt modelId="{1883B220-51BE-40E6-92C7-5B1FEE33EEB8}" type="pres">
      <dgm:prSet presAssocID="{D8BE4E97-E0D8-44D9-8996-81562C769E0F}" presName="vert1" presStyleCnt="0"/>
      <dgm:spPr/>
    </dgm:pt>
    <dgm:pt modelId="{DFC7B217-9684-4BA7-9E89-9D0C261A427C}" type="pres">
      <dgm:prSet presAssocID="{C11F0AC0-EB7B-4C34-8C1A-EDF7BD7C04A6}" presName="thickLine" presStyleLbl="alignNode1" presStyleIdx="1" presStyleCnt="6"/>
      <dgm:spPr/>
    </dgm:pt>
    <dgm:pt modelId="{605F8054-4202-4179-825E-DFADABFD4F2B}" type="pres">
      <dgm:prSet presAssocID="{C11F0AC0-EB7B-4C34-8C1A-EDF7BD7C04A6}" presName="horz1" presStyleCnt="0"/>
      <dgm:spPr/>
    </dgm:pt>
    <dgm:pt modelId="{5910BB1A-E99E-4CC2-BEA2-471412EA7751}" type="pres">
      <dgm:prSet presAssocID="{C11F0AC0-EB7B-4C34-8C1A-EDF7BD7C04A6}" presName="tx1" presStyleLbl="revTx" presStyleIdx="1" presStyleCnt="6"/>
      <dgm:spPr/>
    </dgm:pt>
    <dgm:pt modelId="{9C005CFC-AF84-4762-830E-162DA1BEF7AE}" type="pres">
      <dgm:prSet presAssocID="{C11F0AC0-EB7B-4C34-8C1A-EDF7BD7C04A6}" presName="vert1" presStyleCnt="0"/>
      <dgm:spPr/>
    </dgm:pt>
    <dgm:pt modelId="{1907EBAF-A84E-4706-8667-3D64ABCA7EF3}" type="pres">
      <dgm:prSet presAssocID="{2F84438A-012E-42D2-AD6D-5486428FA43D}" presName="thickLine" presStyleLbl="alignNode1" presStyleIdx="2" presStyleCnt="6"/>
      <dgm:spPr/>
    </dgm:pt>
    <dgm:pt modelId="{3D5C6A9D-1A20-4CC4-B44D-C62BCB6EF91E}" type="pres">
      <dgm:prSet presAssocID="{2F84438A-012E-42D2-AD6D-5486428FA43D}" presName="horz1" presStyleCnt="0"/>
      <dgm:spPr/>
    </dgm:pt>
    <dgm:pt modelId="{3BDFC27C-3131-4BC2-9B40-014A8924B0D8}" type="pres">
      <dgm:prSet presAssocID="{2F84438A-012E-42D2-AD6D-5486428FA43D}" presName="tx1" presStyleLbl="revTx" presStyleIdx="2" presStyleCnt="6"/>
      <dgm:spPr/>
    </dgm:pt>
    <dgm:pt modelId="{ED12639E-236D-4E26-BFE4-5AD64DD4CB7B}" type="pres">
      <dgm:prSet presAssocID="{2F84438A-012E-42D2-AD6D-5486428FA43D}" presName="vert1" presStyleCnt="0"/>
      <dgm:spPr/>
    </dgm:pt>
    <dgm:pt modelId="{BB387454-5D9C-49E5-A2C6-9BD8FE2DF2A6}" type="pres">
      <dgm:prSet presAssocID="{6B0E99A6-7240-40EE-BDE6-615F214F92C3}" presName="thickLine" presStyleLbl="alignNode1" presStyleIdx="3" presStyleCnt="6"/>
      <dgm:spPr/>
    </dgm:pt>
    <dgm:pt modelId="{1240AD21-5485-4880-8DCC-BA360AEBA50E}" type="pres">
      <dgm:prSet presAssocID="{6B0E99A6-7240-40EE-BDE6-615F214F92C3}" presName="horz1" presStyleCnt="0"/>
      <dgm:spPr/>
    </dgm:pt>
    <dgm:pt modelId="{01947322-19E7-475A-A34F-63FB503BE18E}" type="pres">
      <dgm:prSet presAssocID="{6B0E99A6-7240-40EE-BDE6-615F214F92C3}" presName="tx1" presStyleLbl="revTx" presStyleIdx="3" presStyleCnt="6"/>
      <dgm:spPr/>
    </dgm:pt>
    <dgm:pt modelId="{0B9CC05D-B2CE-472F-BFDA-89A329955052}" type="pres">
      <dgm:prSet presAssocID="{6B0E99A6-7240-40EE-BDE6-615F214F92C3}" presName="vert1" presStyleCnt="0"/>
      <dgm:spPr/>
    </dgm:pt>
    <dgm:pt modelId="{E1A55521-9372-4ECD-ADCB-09C88C06100F}" type="pres">
      <dgm:prSet presAssocID="{434AF66C-3565-4108-B4AD-E65D982D7B4E}" presName="thickLine" presStyleLbl="alignNode1" presStyleIdx="4" presStyleCnt="6"/>
      <dgm:spPr/>
    </dgm:pt>
    <dgm:pt modelId="{09B0972A-A36F-401D-AA7D-680297434479}" type="pres">
      <dgm:prSet presAssocID="{434AF66C-3565-4108-B4AD-E65D982D7B4E}" presName="horz1" presStyleCnt="0"/>
      <dgm:spPr/>
    </dgm:pt>
    <dgm:pt modelId="{45E44A52-B14D-4F04-AFEF-0CBCAAC55E2F}" type="pres">
      <dgm:prSet presAssocID="{434AF66C-3565-4108-B4AD-E65D982D7B4E}" presName="tx1" presStyleLbl="revTx" presStyleIdx="4" presStyleCnt="6"/>
      <dgm:spPr/>
    </dgm:pt>
    <dgm:pt modelId="{C9A1F34A-8F6E-4311-9D38-030257927D8B}" type="pres">
      <dgm:prSet presAssocID="{434AF66C-3565-4108-B4AD-E65D982D7B4E}" presName="vert1" presStyleCnt="0"/>
      <dgm:spPr/>
    </dgm:pt>
    <dgm:pt modelId="{618E5597-6B55-4473-A4BC-1C26E4984D03}" type="pres">
      <dgm:prSet presAssocID="{35C4E74C-A776-46D5-8004-97BC6F1D5EC0}" presName="thickLine" presStyleLbl="alignNode1" presStyleIdx="5" presStyleCnt="6"/>
      <dgm:spPr/>
    </dgm:pt>
    <dgm:pt modelId="{18145037-A57A-4F28-8C3F-6148C6E39B62}" type="pres">
      <dgm:prSet presAssocID="{35C4E74C-A776-46D5-8004-97BC6F1D5EC0}" presName="horz1" presStyleCnt="0"/>
      <dgm:spPr/>
    </dgm:pt>
    <dgm:pt modelId="{4D31E31C-AE5F-49F2-B297-293CC495D19C}" type="pres">
      <dgm:prSet presAssocID="{35C4E74C-A776-46D5-8004-97BC6F1D5EC0}" presName="tx1" presStyleLbl="revTx" presStyleIdx="5" presStyleCnt="6"/>
      <dgm:spPr/>
    </dgm:pt>
    <dgm:pt modelId="{06C894C8-141F-4C9E-85C4-FB084D909891}" type="pres">
      <dgm:prSet presAssocID="{35C4E74C-A776-46D5-8004-97BC6F1D5EC0}" presName="vert1" presStyleCnt="0"/>
      <dgm:spPr/>
    </dgm:pt>
  </dgm:ptLst>
  <dgm:cxnLst>
    <dgm:cxn modelId="{B61D0905-3368-4716-9FFE-8F711628B634}" srcId="{ED9B5DF8-7DCD-497C-82C6-EB96FA3E7F43}" destId="{6B0E99A6-7240-40EE-BDE6-615F214F92C3}" srcOrd="3" destOrd="0" parTransId="{2368D5CB-DB41-4362-A8CE-83027F98411F}" sibTransId="{83B47399-3888-46D4-97EE-CC3EB1A3F11A}"/>
    <dgm:cxn modelId="{F5233D1B-EC97-4974-BE5F-0D84E37339C6}" type="presOf" srcId="{C11F0AC0-EB7B-4C34-8C1A-EDF7BD7C04A6}" destId="{5910BB1A-E99E-4CC2-BEA2-471412EA7751}" srcOrd="0" destOrd="0" presId="urn:microsoft.com/office/officeart/2008/layout/LinedList"/>
    <dgm:cxn modelId="{796E8555-037C-4C95-AF2C-CA98A4866A7A}" srcId="{ED9B5DF8-7DCD-497C-82C6-EB96FA3E7F43}" destId="{434AF66C-3565-4108-B4AD-E65D982D7B4E}" srcOrd="4" destOrd="0" parTransId="{F2E7044E-7E8C-430D-AC21-2EE2639C6E8B}" sibTransId="{391F373E-4CE6-4F6F-BF9C-ED6A42B3D7A3}"/>
    <dgm:cxn modelId="{73D83F9C-5387-4B1B-B3E6-72DB16D60345}" srcId="{ED9B5DF8-7DCD-497C-82C6-EB96FA3E7F43}" destId="{35C4E74C-A776-46D5-8004-97BC6F1D5EC0}" srcOrd="5" destOrd="0" parTransId="{6B95965A-1801-448B-B1CE-A0630160F0F2}" sibTransId="{C9863FF0-85B8-4EBA-8B7E-BD6660DE877D}"/>
    <dgm:cxn modelId="{50050DA9-C798-46F9-B30B-3165396B7B21}" srcId="{ED9B5DF8-7DCD-497C-82C6-EB96FA3E7F43}" destId="{2F84438A-012E-42D2-AD6D-5486428FA43D}" srcOrd="2" destOrd="0" parTransId="{5D4C7C70-0873-4FAB-88CF-8DA819097644}" sibTransId="{01D12ACF-706F-46CD-B8D2-42EB21F26B2B}"/>
    <dgm:cxn modelId="{532CB4AA-149F-44E9-9183-D660719E1292}" type="presOf" srcId="{35C4E74C-A776-46D5-8004-97BC6F1D5EC0}" destId="{4D31E31C-AE5F-49F2-B297-293CC495D19C}" srcOrd="0" destOrd="0" presId="urn:microsoft.com/office/officeart/2008/layout/LinedList"/>
    <dgm:cxn modelId="{EB2C87BD-DE65-4367-8F14-4862F9E1848D}" type="presOf" srcId="{ED9B5DF8-7DCD-497C-82C6-EB96FA3E7F43}" destId="{71037F91-A88E-4252-B022-5A4CED259201}" srcOrd="0" destOrd="0" presId="urn:microsoft.com/office/officeart/2008/layout/LinedList"/>
    <dgm:cxn modelId="{32B993C8-3104-4E02-9A66-5FF591EEC51A}" srcId="{ED9B5DF8-7DCD-497C-82C6-EB96FA3E7F43}" destId="{D8BE4E97-E0D8-44D9-8996-81562C769E0F}" srcOrd="0" destOrd="0" parTransId="{827DEEDC-24FD-4DFC-A955-6EAC8AE3617D}" sibTransId="{40A508BA-EA06-4754-A3B7-D850E7748372}"/>
    <dgm:cxn modelId="{59CEA2C9-40D3-4BC1-8663-380709DC5117}" srcId="{ED9B5DF8-7DCD-497C-82C6-EB96FA3E7F43}" destId="{C11F0AC0-EB7B-4C34-8C1A-EDF7BD7C04A6}" srcOrd="1" destOrd="0" parTransId="{4146ADE7-D936-48D0-8EFE-929BD896BB75}" sibTransId="{B859B517-1E36-452F-A1FC-1FA351501DFA}"/>
    <dgm:cxn modelId="{F67E2DCA-068E-4BDA-82E9-085B440DC7D3}" type="presOf" srcId="{D8BE4E97-E0D8-44D9-8996-81562C769E0F}" destId="{FFDEFC59-88F3-4672-AC2F-BDBDAA0FEF75}" srcOrd="0" destOrd="0" presId="urn:microsoft.com/office/officeart/2008/layout/LinedList"/>
    <dgm:cxn modelId="{CE6822D4-B9BF-4454-AA30-CE49E42C4089}" type="presOf" srcId="{6B0E99A6-7240-40EE-BDE6-615F214F92C3}" destId="{01947322-19E7-475A-A34F-63FB503BE18E}" srcOrd="0" destOrd="0" presId="urn:microsoft.com/office/officeart/2008/layout/LinedList"/>
    <dgm:cxn modelId="{064732D9-E808-4A50-9F22-6D8344BC3128}" type="presOf" srcId="{2F84438A-012E-42D2-AD6D-5486428FA43D}" destId="{3BDFC27C-3131-4BC2-9B40-014A8924B0D8}" srcOrd="0" destOrd="0" presId="urn:microsoft.com/office/officeart/2008/layout/LinedList"/>
    <dgm:cxn modelId="{0291B5F3-FAA1-4DFC-8B47-85D3B2117CD1}" type="presOf" srcId="{434AF66C-3565-4108-B4AD-E65D982D7B4E}" destId="{45E44A52-B14D-4F04-AFEF-0CBCAAC55E2F}" srcOrd="0" destOrd="0" presId="urn:microsoft.com/office/officeart/2008/layout/LinedList"/>
    <dgm:cxn modelId="{2E5206C7-CD65-4412-A8E2-EC14D661709C}" type="presParOf" srcId="{71037F91-A88E-4252-B022-5A4CED259201}" destId="{4DDB40EB-E0F7-41C0-B235-6FCD90F3353F}" srcOrd="0" destOrd="0" presId="urn:microsoft.com/office/officeart/2008/layout/LinedList"/>
    <dgm:cxn modelId="{9BEFDAA9-1EB6-4259-B105-AD1B2B5BF21C}" type="presParOf" srcId="{71037F91-A88E-4252-B022-5A4CED259201}" destId="{CD59ED94-2578-48F5-908D-94FA0331B25F}" srcOrd="1" destOrd="0" presId="urn:microsoft.com/office/officeart/2008/layout/LinedList"/>
    <dgm:cxn modelId="{231E8423-1543-4DD3-A892-6BEEBDAF64E6}" type="presParOf" srcId="{CD59ED94-2578-48F5-908D-94FA0331B25F}" destId="{FFDEFC59-88F3-4672-AC2F-BDBDAA0FEF75}" srcOrd="0" destOrd="0" presId="urn:microsoft.com/office/officeart/2008/layout/LinedList"/>
    <dgm:cxn modelId="{1AED337C-A2C6-4F2F-ACCC-7FAFEDC2181E}" type="presParOf" srcId="{CD59ED94-2578-48F5-908D-94FA0331B25F}" destId="{1883B220-51BE-40E6-92C7-5B1FEE33EEB8}" srcOrd="1" destOrd="0" presId="urn:microsoft.com/office/officeart/2008/layout/LinedList"/>
    <dgm:cxn modelId="{DF061926-534B-4EF7-961C-9FA43BAD7E67}" type="presParOf" srcId="{71037F91-A88E-4252-B022-5A4CED259201}" destId="{DFC7B217-9684-4BA7-9E89-9D0C261A427C}" srcOrd="2" destOrd="0" presId="urn:microsoft.com/office/officeart/2008/layout/LinedList"/>
    <dgm:cxn modelId="{3BFFC7C5-8E52-4E71-ABB3-D1D8B75B5EC1}" type="presParOf" srcId="{71037F91-A88E-4252-B022-5A4CED259201}" destId="{605F8054-4202-4179-825E-DFADABFD4F2B}" srcOrd="3" destOrd="0" presId="urn:microsoft.com/office/officeart/2008/layout/LinedList"/>
    <dgm:cxn modelId="{29BEA169-3D77-469F-A921-46AE6F54E534}" type="presParOf" srcId="{605F8054-4202-4179-825E-DFADABFD4F2B}" destId="{5910BB1A-E99E-4CC2-BEA2-471412EA7751}" srcOrd="0" destOrd="0" presId="urn:microsoft.com/office/officeart/2008/layout/LinedList"/>
    <dgm:cxn modelId="{531B1BB8-A365-41FB-A655-E93AD63E59D8}" type="presParOf" srcId="{605F8054-4202-4179-825E-DFADABFD4F2B}" destId="{9C005CFC-AF84-4762-830E-162DA1BEF7AE}" srcOrd="1" destOrd="0" presId="urn:microsoft.com/office/officeart/2008/layout/LinedList"/>
    <dgm:cxn modelId="{860F6E00-C6A2-47F7-8AF6-149520A680D9}" type="presParOf" srcId="{71037F91-A88E-4252-B022-5A4CED259201}" destId="{1907EBAF-A84E-4706-8667-3D64ABCA7EF3}" srcOrd="4" destOrd="0" presId="urn:microsoft.com/office/officeart/2008/layout/LinedList"/>
    <dgm:cxn modelId="{311C2102-E4C0-4A11-8AEC-0424A130ADD0}" type="presParOf" srcId="{71037F91-A88E-4252-B022-5A4CED259201}" destId="{3D5C6A9D-1A20-4CC4-B44D-C62BCB6EF91E}" srcOrd="5" destOrd="0" presId="urn:microsoft.com/office/officeart/2008/layout/LinedList"/>
    <dgm:cxn modelId="{A0212675-5CAB-4F81-A7FF-1E09F9D340A8}" type="presParOf" srcId="{3D5C6A9D-1A20-4CC4-B44D-C62BCB6EF91E}" destId="{3BDFC27C-3131-4BC2-9B40-014A8924B0D8}" srcOrd="0" destOrd="0" presId="urn:microsoft.com/office/officeart/2008/layout/LinedList"/>
    <dgm:cxn modelId="{5EEA35E4-57A8-417D-A292-7F21BB8541C1}" type="presParOf" srcId="{3D5C6A9D-1A20-4CC4-B44D-C62BCB6EF91E}" destId="{ED12639E-236D-4E26-BFE4-5AD64DD4CB7B}" srcOrd="1" destOrd="0" presId="urn:microsoft.com/office/officeart/2008/layout/LinedList"/>
    <dgm:cxn modelId="{F3118173-D919-4D81-84D0-9202F9F6338B}" type="presParOf" srcId="{71037F91-A88E-4252-B022-5A4CED259201}" destId="{BB387454-5D9C-49E5-A2C6-9BD8FE2DF2A6}" srcOrd="6" destOrd="0" presId="urn:microsoft.com/office/officeart/2008/layout/LinedList"/>
    <dgm:cxn modelId="{FCD10BEC-0653-4B7C-A8B4-4D6656650E70}" type="presParOf" srcId="{71037F91-A88E-4252-B022-5A4CED259201}" destId="{1240AD21-5485-4880-8DCC-BA360AEBA50E}" srcOrd="7" destOrd="0" presId="urn:microsoft.com/office/officeart/2008/layout/LinedList"/>
    <dgm:cxn modelId="{9F898E23-1A1D-478C-9CEF-BA8F32CB7DB0}" type="presParOf" srcId="{1240AD21-5485-4880-8DCC-BA360AEBA50E}" destId="{01947322-19E7-475A-A34F-63FB503BE18E}" srcOrd="0" destOrd="0" presId="urn:microsoft.com/office/officeart/2008/layout/LinedList"/>
    <dgm:cxn modelId="{76211474-D2E2-429B-8152-53666BCF5BC3}" type="presParOf" srcId="{1240AD21-5485-4880-8DCC-BA360AEBA50E}" destId="{0B9CC05D-B2CE-472F-BFDA-89A329955052}" srcOrd="1" destOrd="0" presId="urn:microsoft.com/office/officeart/2008/layout/LinedList"/>
    <dgm:cxn modelId="{5C9C450C-F3DF-41D4-950C-691DEFC5C205}" type="presParOf" srcId="{71037F91-A88E-4252-B022-5A4CED259201}" destId="{E1A55521-9372-4ECD-ADCB-09C88C06100F}" srcOrd="8" destOrd="0" presId="urn:microsoft.com/office/officeart/2008/layout/LinedList"/>
    <dgm:cxn modelId="{A9714F37-B9D4-403F-BC86-451545494650}" type="presParOf" srcId="{71037F91-A88E-4252-B022-5A4CED259201}" destId="{09B0972A-A36F-401D-AA7D-680297434479}" srcOrd="9" destOrd="0" presId="urn:microsoft.com/office/officeart/2008/layout/LinedList"/>
    <dgm:cxn modelId="{9D1120CA-3007-4394-9A87-7741CC60038E}" type="presParOf" srcId="{09B0972A-A36F-401D-AA7D-680297434479}" destId="{45E44A52-B14D-4F04-AFEF-0CBCAAC55E2F}" srcOrd="0" destOrd="0" presId="urn:microsoft.com/office/officeart/2008/layout/LinedList"/>
    <dgm:cxn modelId="{8E49FB85-A49B-41ED-A07C-83005C366B5F}" type="presParOf" srcId="{09B0972A-A36F-401D-AA7D-680297434479}" destId="{C9A1F34A-8F6E-4311-9D38-030257927D8B}" srcOrd="1" destOrd="0" presId="urn:microsoft.com/office/officeart/2008/layout/LinedList"/>
    <dgm:cxn modelId="{D9CC0CC3-7FBE-4D38-AD7B-AF198E324710}" type="presParOf" srcId="{71037F91-A88E-4252-B022-5A4CED259201}" destId="{618E5597-6B55-4473-A4BC-1C26E4984D03}" srcOrd="10" destOrd="0" presId="urn:microsoft.com/office/officeart/2008/layout/LinedList"/>
    <dgm:cxn modelId="{753F67D7-AE51-4129-950A-30C1CE93C1B0}" type="presParOf" srcId="{71037F91-A88E-4252-B022-5A4CED259201}" destId="{18145037-A57A-4F28-8C3F-6148C6E39B62}" srcOrd="11" destOrd="0" presId="urn:microsoft.com/office/officeart/2008/layout/LinedList"/>
    <dgm:cxn modelId="{D85EEAD6-42F6-41D4-B53F-BB9A37F9A3C1}" type="presParOf" srcId="{18145037-A57A-4F28-8C3F-6148C6E39B62}" destId="{4D31E31C-AE5F-49F2-B297-293CC495D19C}" srcOrd="0" destOrd="0" presId="urn:microsoft.com/office/officeart/2008/layout/LinedList"/>
    <dgm:cxn modelId="{30494834-415D-431F-95EC-4DF20A648BA3}" type="presParOf" srcId="{18145037-A57A-4F28-8C3F-6148C6E39B62}" destId="{06C894C8-141F-4C9E-85C4-FB084D9098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DACCA-D90F-4F2A-92AA-E361AD6F3298}">
      <dsp:nvSpPr>
        <dsp:cNvPr id="0" name=""/>
        <dsp:cNvSpPr/>
      </dsp:nvSpPr>
      <dsp:spPr>
        <a:xfrm>
          <a:off x="0" y="1869"/>
          <a:ext cx="6669431" cy="7964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7A552-EDEF-4CFA-A7E5-7A52A0CDD39E}">
      <dsp:nvSpPr>
        <dsp:cNvPr id="0" name=""/>
        <dsp:cNvSpPr/>
      </dsp:nvSpPr>
      <dsp:spPr>
        <a:xfrm>
          <a:off x="240926" y="181070"/>
          <a:ext cx="438047" cy="4380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440334-4F97-439F-9994-EE09938CD183}">
      <dsp:nvSpPr>
        <dsp:cNvPr id="0" name=""/>
        <dsp:cNvSpPr/>
      </dsp:nvSpPr>
      <dsp:spPr>
        <a:xfrm>
          <a:off x="919899" y="1869"/>
          <a:ext cx="5749531" cy="7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1" tIns="84291" rIns="84291" bIns="84291" numCol="1" spcCol="1270" anchor="ctr" anchorCtr="0">
          <a:noAutofit/>
        </a:bodyPr>
        <a:lstStyle/>
        <a:p>
          <a:pPr marL="0" lvl="0" indent="0" algn="l" defTabSz="844550">
            <a:lnSpc>
              <a:spcPct val="90000"/>
            </a:lnSpc>
            <a:spcBef>
              <a:spcPct val="0"/>
            </a:spcBef>
            <a:spcAft>
              <a:spcPct val="35000"/>
            </a:spcAft>
            <a:buNone/>
          </a:pPr>
          <a:r>
            <a:rPr lang="en-US" sz="1900" kern="1200" dirty="0"/>
            <a:t>Introduction</a:t>
          </a:r>
        </a:p>
      </dsp:txBody>
      <dsp:txXfrm>
        <a:off x="919899" y="1869"/>
        <a:ext cx="5749531" cy="796449"/>
      </dsp:txXfrm>
    </dsp:sp>
    <dsp:sp modelId="{A31F2262-E2B9-4A6A-B3E6-DAB737C3159B}">
      <dsp:nvSpPr>
        <dsp:cNvPr id="0" name=""/>
        <dsp:cNvSpPr/>
      </dsp:nvSpPr>
      <dsp:spPr>
        <a:xfrm>
          <a:off x="0" y="997431"/>
          <a:ext cx="6669431" cy="7964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246AA7-34D8-4BDF-A58B-273774F2480F}">
      <dsp:nvSpPr>
        <dsp:cNvPr id="0" name=""/>
        <dsp:cNvSpPr/>
      </dsp:nvSpPr>
      <dsp:spPr>
        <a:xfrm>
          <a:off x="240926" y="1176632"/>
          <a:ext cx="438047" cy="4380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9F877B-E832-45B6-BDDD-4045F8790B56}">
      <dsp:nvSpPr>
        <dsp:cNvPr id="0" name=""/>
        <dsp:cNvSpPr/>
      </dsp:nvSpPr>
      <dsp:spPr>
        <a:xfrm>
          <a:off x="919899" y="997431"/>
          <a:ext cx="5749531" cy="7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1" tIns="84291" rIns="84291" bIns="84291" numCol="1" spcCol="1270" anchor="ctr" anchorCtr="0">
          <a:noAutofit/>
        </a:bodyPr>
        <a:lstStyle/>
        <a:p>
          <a:pPr marL="0" lvl="0" indent="0" algn="l" defTabSz="844550">
            <a:lnSpc>
              <a:spcPct val="90000"/>
            </a:lnSpc>
            <a:spcBef>
              <a:spcPct val="0"/>
            </a:spcBef>
            <a:spcAft>
              <a:spcPct val="35000"/>
            </a:spcAft>
            <a:buNone/>
          </a:pPr>
          <a:r>
            <a:rPr lang="en-US" sz="1900" kern="1200"/>
            <a:t>What is INLA</a:t>
          </a:r>
        </a:p>
      </dsp:txBody>
      <dsp:txXfrm>
        <a:off x="919899" y="997431"/>
        <a:ext cx="5749531" cy="796449"/>
      </dsp:txXfrm>
    </dsp:sp>
    <dsp:sp modelId="{4B2808CA-52BD-473E-9DAC-7472EF2FED55}">
      <dsp:nvSpPr>
        <dsp:cNvPr id="0" name=""/>
        <dsp:cNvSpPr/>
      </dsp:nvSpPr>
      <dsp:spPr>
        <a:xfrm>
          <a:off x="0" y="1992993"/>
          <a:ext cx="6669431" cy="7964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6AAE5D-B749-4406-9962-ABF9C6E2BE9E}">
      <dsp:nvSpPr>
        <dsp:cNvPr id="0" name=""/>
        <dsp:cNvSpPr/>
      </dsp:nvSpPr>
      <dsp:spPr>
        <a:xfrm>
          <a:off x="240926" y="2172195"/>
          <a:ext cx="438047" cy="4380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8C1986-E857-4BA1-A166-6A600056F00B}">
      <dsp:nvSpPr>
        <dsp:cNvPr id="0" name=""/>
        <dsp:cNvSpPr/>
      </dsp:nvSpPr>
      <dsp:spPr>
        <a:xfrm>
          <a:off x="919899" y="1992993"/>
          <a:ext cx="5749531" cy="7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1" tIns="84291" rIns="84291" bIns="84291" numCol="1" spcCol="1270" anchor="ctr" anchorCtr="0">
          <a:noAutofit/>
        </a:bodyPr>
        <a:lstStyle/>
        <a:p>
          <a:pPr marL="0" lvl="0" indent="0" algn="l" defTabSz="844550">
            <a:lnSpc>
              <a:spcPct val="90000"/>
            </a:lnSpc>
            <a:spcBef>
              <a:spcPct val="0"/>
            </a:spcBef>
            <a:spcAft>
              <a:spcPct val="35000"/>
            </a:spcAft>
            <a:buNone/>
          </a:pPr>
          <a:r>
            <a:rPr lang="en-US" sz="1900" kern="1200"/>
            <a:t>Setting Up R-INLA</a:t>
          </a:r>
        </a:p>
      </dsp:txBody>
      <dsp:txXfrm>
        <a:off x="919899" y="1992993"/>
        <a:ext cx="5749531" cy="796449"/>
      </dsp:txXfrm>
    </dsp:sp>
    <dsp:sp modelId="{E51007FD-64F6-4F73-87C2-5C7345ACBFEB}">
      <dsp:nvSpPr>
        <dsp:cNvPr id="0" name=""/>
        <dsp:cNvSpPr/>
      </dsp:nvSpPr>
      <dsp:spPr>
        <a:xfrm>
          <a:off x="0" y="2988556"/>
          <a:ext cx="6669431" cy="7964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C4AC1-07C4-4BFA-9032-B287028733B6}">
      <dsp:nvSpPr>
        <dsp:cNvPr id="0" name=""/>
        <dsp:cNvSpPr/>
      </dsp:nvSpPr>
      <dsp:spPr>
        <a:xfrm>
          <a:off x="240926" y="3167757"/>
          <a:ext cx="438047" cy="4380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8A43A2-317C-4773-9560-83B1C0794BB3}">
      <dsp:nvSpPr>
        <dsp:cNvPr id="0" name=""/>
        <dsp:cNvSpPr/>
      </dsp:nvSpPr>
      <dsp:spPr>
        <a:xfrm>
          <a:off x="919899" y="2988556"/>
          <a:ext cx="5749531" cy="7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1" tIns="84291" rIns="84291" bIns="84291" numCol="1" spcCol="1270" anchor="ctr" anchorCtr="0">
          <a:noAutofit/>
        </a:bodyPr>
        <a:lstStyle/>
        <a:p>
          <a:pPr marL="0" lvl="0" indent="0" algn="l" defTabSz="844550">
            <a:lnSpc>
              <a:spcPct val="90000"/>
            </a:lnSpc>
            <a:spcBef>
              <a:spcPct val="0"/>
            </a:spcBef>
            <a:spcAft>
              <a:spcPct val="35000"/>
            </a:spcAft>
            <a:buNone/>
          </a:pPr>
          <a:r>
            <a:rPr lang="en-US" sz="1900" kern="1200"/>
            <a:t>Bayesian Disease Mapping with R-INLA</a:t>
          </a:r>
        </a:p>
      </dsp:txBody>
      <dsp:txXfrm>
        <a:off x="919899" y="2988556"/>
        <a:ext cx="5749531" cy="796449"/>
      </dsp:txXfrm>
    </dsp:sp>
    <dsp:sp modelId="{477AE37F-963D-4A4A-B5FD-263AED87395C}">
      <dsp:nvSpPr>
        <dsp:cNvPr id="0" name=""/>
        <dsp:cNvSpPr/>
      </dsp:nvSpPr>
      <dsp:spPr>
        <a:xfrm>
          <a:off x="0" y="3984118"/>
          <a:ext cx="6669431" cy="7964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0C072-148A-45A7-B00F-FC4B5E244ADD}">
      <dsp:nvSpPr>
        <dsp:cNvPr id="0" name=""/>
        <dsp:cNvSpPr/>
      </dsp:nvSpPr>
      <dsp:spPr>
        <a:xfrm>
          <a:off x="240926" y="4163319"/>
          <a:ext cx="438047" cy="4380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AFC36D-7002-4A88-94F2-1189485B7BA2}">
      <dsp:nvSpPr>
        <dsp:cNvPr id="0" name=""/>
        <dsp:cNvSpPr/>
      </dsp:nvSpPr>
      <dsp:spPr>
        <a:xfrm>
          <a:off x="919899" y="3984118"/>
          <a:ext cx="5749531" cy="7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1" tIns="84291" rIns="84291" bIns="84291" numCol="1" spcCol="1270" anchor="ctr" anchorCtr="0">
          <a:noAutofit/>
        </a:bodyPr>
        <a:lstStyle/>
        <a:p>
          <a:pPr marL="0" lvl="0" indent="0" algn="l" defTabSz="844550">
            <a:lnSpc>
              <a:spcPct val="90000"/>
            </a:lnSpc>
            <a:spcBef>
              <a:spcPct val="0"/>
            </a:spcBef>
            <a:spcAft>
              <a:spcPct val="35000"/>
            </a:spcAft>
            <a:buNone/>
          </a:pPr>
          <a:r>
            <a:rPr lang="en-US" sz="1900" kern="1200" dirty="0"/>
            <a:t>Results</a:t>
          </a:r>
        </a:p>
      </dsp:txBody>
      <dsp:txXfrm>
        <a:off x="919899" y="3984118"/>
        <a:ext cx="5749531" cy="796449"/>
      </dsp:txXfrm>
    </dsp:sp>
    <dsp:sp modelId="{34E13AE9-A36C-465A-BF72-0CEB5C0C86AE}">
      <dsp:nvSpPr>
        <dsp:cNvPr id="0" name=""/>
        <dsp:cNvSpPr/>
      </dsp:nvSpPr>
      <dsp:spPr>
        <a:xfrm>
          <a:off x="0" y="4979680"/>
          <a:ext cx="6669431" cy="7964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9B0BA-FD43-4CB1-A8B3-88C811D3F2D2}">
      <dsp:nvSpPr>
        <dsp:cNvPr id="0" name=""/>
        <dsp:cNvSpPr/>
      </dsp:nvSpPr>
      <dsp:spPr>
        <a:xfrm>
          <a:off x="240926" y="5158882"/>
          <a:ext cx="438047" cy="4380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151A40-B641-4D56-8BA9-DDD5E207053F}">
      <dsp:nvSpPr>
        <dsp:cNvPr id="0" name=""/>
        <dsp:cNvSpPr/>
      </dsp:nvSpPr>
      <dsp:spPr>
        <a:xfrm>
          <a:off x="919899" y="4979680"/>
          <a:ext cx="5749531" cy="796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91" tIns="84291" rIns="84291" bIns="84291" numCol="1" spcCol="1270" anchor="ctr" anchorCtr="0">
          <a:noAutofit/>
        </a:bodyPr>
        <a:lstStyle/>
        <a:p>
          <a:pPr marL="0" lvl="0" indent="0" algn="l" defTabSz="844550">
            <a:lnSpc>
              <a:spcPct val="90000"/>
            </a:lnSpc>
            <a:spcBef>
              <a:spcPct val="0"/>
            </a:spcBef>
            <a:spcAft>
              <a:spcPct val="35000"/>
            </a:spcAft>
            <a:buNone/>
          </a:pPr>
          <a:r>
            <a:rPr lang="en-US" sz="1900" kern="1200"/>
            <a:t>Summary </a:t>
          </a:r>
        </a:p>
      </dsp:txBody>
      <dsp:txXfrm>
        <a:off x="919899" y="4979680"/>
        <a:ext cx="5749531" cy="796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B40EB-E0F7-41C0-B235-6FCD90F3353F}">
      <dsp:nvSpPr>
        <dsp:cNvPr id="0" name=""/>
        <dsp:cNvSpPr/>
      </dsp:nvSpPr>
      <dsp:spPr>
        <a:xfrm>
          <a:off x="0" y="2821"/>
          <a:ext cx="6669431" cy="0"/>
        </a:xfrm>
        <a:prstGeom prst="line">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FDEFC59-88F3-4672-AC2F-BDBDAA0FEF75}">
      <dsp:nvSpPr>
        <dsp:cNvPr id="0" name=""/>
        <dsp:cNvSpPr/>
      </dsp:nvSpPr>
      <dsp:spPr>
        <a:xfrm>
          <a:off x="0" y="2821"/>
          <a:ext cx="6669431" cy="962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 Bayesian methods (like R-INLA) provide better uncertainty quantification compared to frequentist methods.</a:t>
          </a:r>
        </a:p>
      </dsp:txBody>
      <dsp:txXfrm>
        <a:off x="0" y="2821"/>
        <a:ext cx="6669431" cy="962059"/>
      </dsp:txXfrm>
    </dsp:sp>
    <dsp:sp modelId="{DFC7B217-9684-4BA7-9E89-9D0C261A427C}">
      <dsp:nvSpPr>
        <dsp:cNvPr id="0" name=""/>
        <dsp:cNvSpPr/>
      </dsp:nvSpPr>
      <dsp:spPr>
        <a:xfrm>
          <a:off x="0" y="964880"/>
          <a:ext cx="6669431" cy="0"/>
        </a:xfrm>
        <a:prstGeom prst="line">
          <a:avLst/>
        </a:prstGeom>
        <a:solidFill>
          <a:schemeClr val="accent2">
            <a:hueOff val="648018"/>
            <a:satOff val="90"/>
            <a:lumOff val="78"/>
            <a:alphaOff val="0"/>
          </a:schemeClr>
        </a:solidFill>
        <a:ln w="9525" cap="flat" cmpd="sng" algn="ctr">
          <a:solidFill>
            <a:schemeClr val="accent2">
              <a:hueOff val="648018"/>
              <a:satOff val="90"/>
              <a:lumOff val="7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910BB1A-E99E-4CC2-BEA2-471412EA7751}">
      <dsp:nvSpPr>
        <dsp:cNvPr id="0" name=""/>
        <dsp:cNvSpPr/>
      </dsp:nvSpPr>
      <dsp:spPr>
        <a:xfrm>
          <a:off x="0" y="964880"/>
          <a:ext cx="6669431" cy="962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 Spatial models help improve estimates by borrowing strength from neighboring areas, reducing noise in small-area estimates.</a:t>
          </a:r>
        </a:p>
      </dsp:txBody>
      <dsp:txXfrm>
        <a:off x="0" y="964880"/>
        <a:ext cx="6669431" cy="962059"/>
      </dsp:txXfrm>
    </dsp:sp>
    <dsp:sp modelId="{1907EBAF-A84E-4706-8667-3D64ABCA7EF3}">
      <dsp:nvSpPr>
        <dsp:cNvPr id="0" name=""/>
        <dsp:cNvSpPr/>
      </dsp:nvSpPr>
      <dsp:spPr>
        <a:xfrm>
          <a:off x="0" y="1926940"/>
          <a:ext cx="6669431" cy="0"/>
        </a:xfrm>
        <a:prstGeom prst="line">
          <a:avLst/>
        </a:prstGeom>
        <a:solidFill>
          <a:schemeClr val="accent2">
            <a:hueOff val="1296036"/>
            <a:satOff val="180"/>
            <a:lumOff val="157"/>
            <a:alphaOff val="0"/>
          </a:schemeClr>
        </a:solidFill>
        <a:ln w="9525" cap="flat" cmpd="sng" algn="ctr">
          <a:solidFill>
            <a:schemeClr val="accent2">
              <a:hueOff val="1296036"/>
              <a:satOff val="180"/>
              <a:lumOff val="15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BDFC27C-3131-4BC2-9B40-014A8924B0D8}">
      <dsp:nvSpPr>
        <dsp:cNvPr id="0" name=""/>
        <dsp:cNvSpPr/>
      </dsp:nvSpPr>
      <dsp:spPr>
        <a:xfrm>
          <a:off x="0" y="1926940"/>
          <a:ext cx="6669431" cy="962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 R-INLA is a computationally efficient alternative to MCMC, making Bayesian inference accessible for large-scale disease mapping.</a:t>
          </a:r>
        </a:p>
      </dsp:txBody>
      <dsp:txXfrm>
        <a:off x="0" y="1926940"/>
        <a:ext cx="6669431" cy="962059"/>
      </dsp:txXfrm>
    </dsp:sp>
    <dsp:sp modelId="{BB387454-5D9C-49E5-A2C6-9BD8FE2DF2A6}">
      <dsp:nvSpPr>
        <dsp:cNvPr id="0" name=""/>
        <dsp:cNvSpPr/>
      </dsp:nvSpPr>
      <dsp:spPr>
        <a:xfrm>
          <a:off x="0" y="2889000"/>
          <a:ext cx="6669431" cy="0"/>
        </a:xfrm>
        <a:prstGeom prst="line">
          <a:avLst/>
        </a:prstGeom>
        <a:solidFill>
          <a:schemeClr val="accent2">
            <a:hueOff val="1944054"/>
            <a:satOff val="271"/>
            <a:lumOff val="235"/>
            <a:alphaOff val="0"/>
          </a:schemeClr>
        </a:solidFill>
        <a:ln w="9525" cap="flat" cmpd="sng" algn="ctr">
          <a:solidFill>
            <a:schemeClr val="accent2">
              <a:hueOff val="1944054"/>
              <a:satOff val="271"/>
              <a:lumOff val="23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1947322-19E7-475A-A34F-63FB503BE18E}">
      <dsp:nvSpPr>
        <dsp:cNvPr id="0" name=""/>
        <dsp:cNvSpPr/>
      </dsp:nvSpPr>
      <dsp:spPr>
        <a:xfrm>
          <a:off x="0" y="2889000"/>
          <a:ext cx="6669431" cy="962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 Why Bayesian Methods? → Handles small counts, prior knowledge, and uncertainty better.</a:t>
          </a:r>
        </a:p>
      </dsp:txBody>
      <dsp:txXfrm>
        <a:off x="0" y="2889000"/>
        <a:ext cx="6669431" cy="962059"/>
      </dsp:txXfrm>
    </dsp:sp>
    <dsp:sp modelId="{E1A55521-9372-4ECD-ADCB-09C88C06100F}">
      <dsp:nvSpPr>
        <dsp:cNvPr id="0" name=""/>
        <dsp:cNvSpPr/>
      </dsp:nvSpPr>
      <dsp:spPr>
        <a:xfrm>
          <a:off x="0" y="3851059"/>
          <a:ext cx="6669431" cy="0"/>
        </a:xfrm>
        <a:prstGeom prst="line">
          <a:avLst/>
        </a:prstGeom>
        <a:solidFill>
          <a:schemeClr val="accent2">
            <a:hueOff val="2592072"/>
            <a:satOff val="361"/>
            <a:lumOff val="314"/>
            <a:alphaOff val="0"/>
          </a:schemeClr>
        </a:solidFill>
        <a:ln w="9525" cap="flat" cmpd="sng" algn="ctr">
          <a:solidFill>
            <a:schemeClr val="accent2">
              <a:hueOff val="2592072"/>
              <a:satOff val="361"/>
              <a:lumOff val="31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5E44A52-B14D-4F04-AFEF-0CBCAAC55E2F}">
      <dsp:nvSpPr>
        <dsp:cNvPr id="0" name=""/>
        <dsp:cNvSpPr/>
      </dsp:nvSpPr>
      <dsp:spPr>
        <a:xfrm>
          <a:off x="0" y="3851059"/>
          <a:ext cx="6669431" cy="962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 Why R-INLA? → Faster than MCMC, easy to use, and supports spatial models.</a:t>
          </a:r>
        </a:p>
      </dsp:txBody>
      <dsp:txXfrm>
        <a:off x="0" y="3851059"/>
        <a:ext cx="6669431" cy="962059"/>
      </dsp:txXfrm>
    </dsp:sp>
    <dsp:sp modelId="{618E5597-6B55-4473-A4BC-1C26E4984D03}">
      <dsp:nvSpPr>
        <dsp:cNvPr id="0" name=""/>
        <dsp:cNvSpPr/>
      </dsp:nvSpPr>
      <dsp:spPr>
        <a:xfrm>
          <a:off x="0" y="4813119"/>
          <a:ext cx="6669431" cy="0"/>
        </a:xfrm>
        <a:prstGeom prst="line">
          <a:avLst/>
        </a:prstGeom>
        <a:solidFill>
          <a:schemeClr val="accent2">
            <a:hueOff val="3240090"/>
            <a:satOff val="451"/>
            <a:lumOff val="392"/>
            <a:alphaOff val="0"/>
          </a:schemeClr>
        </a:solidFill>
        <a:ln w="9525" cap="flat" cmpd="sng" algn="ctr">
          <a:solidFill>
            <a:schemeClr val="accent2">
              <a:hueOff val="3240090"/>
              <a:satOff val="451"/>
              <a:lumOff val="39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D31E31C-AE5F-49F2-B297-293CC495D19C}">
      <dsp:nvSpPr>
        <dsp:cNvPr id="0" name=""/>
        <dsp:cNvSpPr/>
      </dsp:nvSpPr>
      <dsp:spPr>
        <a:xfrm>
          <a:off x="0" y="4813119"/>
          <a:ext cx="6669431" cy="962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 Model Comparison Matters! → WAIC, DIC, and CPO help us pick the best model.</a:t>
          </a:r>
        </a:p>
      </dsp:txBody>
      <dsp:txXfrm>
        <a:off x="0" y="4813119"/>
        <a:ext cx="6669431" cy="9620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22A2D-42FA-4553-8772-8DAE87B769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DD895D-FAE0-4BCC-A867-FF4B70D9B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68A188-91E3-4091-B70E-E1E6D807C522}" type="datetimeFigureOut">
              <a:rPr lang="en-US" smtClean="0"/>
              <a:t>2/3/2025</a:t>
            </a:fld>
            <a:endParaRPr lang="en-US" dirty="0"/>
          </a:p>
        </p:txBody>
      </p:sp>
      <p:sp>
        <p:nvSpPr>
          <p:cNvPr id="4" name="Footer Placeholder 3">
            <a:extLst>
              <a:ext uri="{FF2B5EF4-FFF2-40B4-BE49-F238E27FC236}">
                <a16:creationId xmlns:a16="http://schemas.microsoft.com/office/drawing/2014/main" id="{4C4706EC-595E-4FD0-9EC4-968864CC93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699D8E-A980-43D3-BFB9-0812FFA36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4EE72E-E5A5-44ED-A736-DB8D8EE9B4C6}" type="slidenum">
              <a:rPr lang="en-US" smtClean="0"/>
              <a:t>‹#›</a:t>
            </a:fld>
            <a:endParaRPr lang="en-US" dirty="0"/>
          </a:p>
        </p:txBody>
      </p:sp>
    </p:spTree>
    <p:extLst>
      <p:ext uri="{BB962C8B-B14F-4D97-AF65-F5344CB8AC3E}">
        <p14:creationId xmlns:p14="http://schemas.microsoft.com/office/powerpoint/2010/main" val="3946174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02412-B176-4E06-823F-C66FEB3E21FB}" type="datetimeFigureOut">
              <a:rPr lang="en-US" smtClean="0"/>
              <a:t>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42FC2-A162-47B3-989B-571A62414964}" type="slidenum">
              <a:rPr lang="en-US" smtClean="0"/>
              <a:t>‹#›</a:t>
            </a:fld>
            <a:endParaRPr lang="en-US" dirty="0"/>
          </a:p>
        </p:txBody>
      </p:sp>
    </p:spTree>
    <p:extLst>
      <p:ext uri="{BB962C8B-B14F-4D97-AF65-F5344CB8AC3E}">
        <p14:creationId xmlns:p14="http://schemas.microsoft.com/office/powerpoint/2010/main" val="389132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a:t>
            </a:fld>
            <a:endParaRPr lang="en-US" dirty="0"/>
          </a:p>
        </p:txBody>
      </p:sp>
    </p:spTree>
    <p:extLst>
      <p:ext uri="{BB962C8B-B14F-4D97-AF65-F5344CB8AC3E}">
        <p14:creationId xmlns:p14="http://schemas.microsoft.com/office/powerpoint/2010/main" val="363090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a:t>
            </a:fld>
            <a:endParaRPr lang="en-US" dirty="0"/>
          </a:p>
        </p:txBody>
      </p:sp>
    </p:spTree>
    <p:extLst>
      <p:ext uri="{BB962C8B-B14F-4D97-AF65-F5344CB8AC3E}">
        <p14:creationId xmlns:p14="http://schemas.microsoft.com/office/powerpoint/2010/main" val="4188800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mapping </a:t>
            </a:r>
            <a:r>
              <a:rPr lang="en-US" b="1" dirty="0"/>
              <a:t>visualizes geographic variations in disease risk</a:t>
            </a:r>
            <a:r>
              <a:rPr lang="en-US" dirty="0"/>
              <a:t>. Helps in </a:t>
            </a:r>
            <a:r>
              <a:rPr lang="en-US" b="1" dirty="0"/>
              <a:t>identifying high-risk areas</a:t>
            </a:r>
            <a:r>
              <a:rPr lang="en-US" dirty="0"/>
              <a:t> for public health interventions. Often used in </a:t>
            </a:r>
            <a:r>
              <a:rPr lang="en-US" b="1" dirty="0"/>
              <a:t>epidemiology, environmental health, and policy-making</a:t>
            </a:r>
            <a:r>
              <a:rPr lang="en-US" dirty="0"/>
              <a:t>.</a:t>
            </a:r>
          </a:p>
        </p:txBody>
      </p:sp>
      <p:sp>
        <p:nvSpPr>
          <p:cNvPr id="4" name="Slide Number Placeholder 3"/>
          <p:cNvSpPr>
            <a:spLocks noGrp="1"/>
          </p:cNvSpPr>
          <p:nvPr>
            <p:ph type="sldNum" sz="quarter" idx="5"/>
          </p:nvPr>
        </p:nvSpPr>
        <p:spPr/>
        <p:txBody>
          <a:bodyPr/>
          <a:lstStyle/>
          <a:p>
            <a:fld id="{8D942FC2-A162-47B3-989B-571A62414964}" type="slidenum">
              <a:rPr lang="en-US" smtClean="0"/>
              <a:t>3</a:t>
            </a:fld>
            <a:endParaRPr lang="en-US" dirty="0"/>
          </a:p>
        </p:txBody>
      </p:sp>
    </p:spTree>
    <p:extLst>
      <p:ext uri="{BB962C8B-B14F-4D97-AF65-F5344CB8AC3E}">
        <p14:creationId xmlns:p14="http://schemas.microsoft.com/office/powerpoint/2010/main" val="135474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Smooths risk estimates</a:t>
            </a:r>
            <a:r>
              <a:rPr lang="en-US" dirty="0"/>
              <a:t> across regions → </a:t>
            </a:r>
            <a:r>
              <a:rPr lang="en-US" b="1" dirty="0"/>
              <a:t>Better precision</a:t>
            </a:r>
            <a:r>
              <a:rPr lang="en-US" dirty="0"/>
              <a:t>.</a:t>
            </a:r>
            <a:br>
              <a:rPr lang="en-US" dirty="0"/>
            </a:br>
            <a:r>
              <a:rPr lang="en-US" dirty="0"/>
              <a:t>✅ </a:t>
            </a:r>
            <a:r>
              <a:rPr lang="en-US" b="1" dirty="0"/>
              <a:t>Handles rare diseases better</a:t>
            </a:r>
            <a:r>
              <a:rPr lang="en-US" dirty="0"/>
              <a:t> → Overcomes </a:t>
            </a:r>
            <a:r>
              <a:rPr lang="en-US" b="1" dirty="0"/>
              <a:t>small-area estimation issues</a:t>
            </a:r>
            <a:r>
              <a:rPr lang="en-US" dirty="0"/>
              <a:t>.</a:t>
            </a:r>
            <a:br>
              <a:rPr lang="en-US" dirty="0"/>
            </a:br>
            <a:r>
              <a:rPr lang="en-US" dirty="0"/>
              <a:t>✅ </a:t>
            </a:r>
            <a:r>
              <a:rPr lang="en-US" b="1" dirty="0"/>
              <a:t>Provides full posterior distributions</a:t>
            </a:r>
            <a:r>
              <a:rPr lang="en-US" dirty="0"/>
              <a:t> → </a:t>
            </a:r>
            <a:r>
              <a:rPr lang="en-US" b="1" dirty="0"/>
              <a:t>Uncertainty quantification</a:t>
            </a:r>
            <a:r>
              <a:rPr lang="en-US" dirty="0"/>
              <a:t>.</a:t>
            </a:r>
            <a:br>
              <a:rPr lang="en-US" dirty="0"/>
            </a:br>
            <a:r>
              <a:rPr lang="en-US" dirty="0"/>
              <a:t>✅ </a:t>
            </a:r>
            <a:r>
              <a:rPr lang="en-US" b="1" dirty="0"/>
              <a:t>Can include prior information</a:t>
            </a:r>
            <a:r>
              <a:rPr lang="en-US" dirty="0"/>
              <a:t> (e.g., previous studies, expert knowledge).</a:t>
            </a:r>
          </a:p>
        </p:txBody>
      </p:sp>
      <p:sp>
        <p:nvSpPr>
          <p:cNvPr id="4" name="Slide Number Placeholder 3"/>
          <p:cNvSpPr>
            <a:spLocks noGrp="1"/>
          </p:cNvSpPr>
          <p:nvPr>
            <p:ph type="sldNum" sz="quarter" idx="5"/>
          </p:nvPr>
        </p:nvSpPr>
        <p:spPr/>
        <p:txBody>
          <a:bodyPr/>
          <a:lstStyle/>
          <a:p>
            <a:fld id="{8D942FC2-A162-47B3-989B-571A62414964}" type="slidenum">
              <a:rPr lang="en-US" smtClean="0"/>
              <a:t>4</a:t>
            </a:fld>
            <a:endParaRPr lang="en-US" dirty="0"/>
          </a:p>
        </p:txBody>
      </p:sp>
    </p:spTree>
    <p:extLst>
      <p:ext uri="{BB962C8B-B14F-4D97-AF65-F5344CB8AC3E}">
        <p14:creationId xmlns:p14="http://schemas.microsoft.com/office/powerpoint/2010/main" val="2629811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sufficient inference for most applications. </a:t>
            </a:r>
            <a:br>
              <a:rPr lang="en-US" dirty="0"/>
            </a:br>
            <a:r>
              <a:rPr lang="en-US" dirty="0"/>
              <a:t>Marginals are easier to approx. using </a:t>
            </a:r>
            <a:r>
              <a:rPr lang="en-US" dirty="0" err="1"/>
              <a:t>laplace</a:t>
            </a:r>
            <a:r>
              <a:rPr lang="en-US" dirty="0"/>
              <a:t> methods</a:t>
            </a:r>
          </a:p>
          <a:p>
            <a:r>
              <a:rPr lang="en-US" dirty="0"/>
              <a:t>Joint post is often too complex to store in high dim models.</a:t>
            </a:r>
          </a:p>
          <a:p>
            <a:endParaRPr lang="en-US" dirty="0"/>
          </a:p>
          <a:p>
            <a:r>
              <a:rPr lang="en-US" dirty="0"/>
              <a:t>GMFR: is a gaussian process with sparse precision matrix; which each variable (node) only depends on a few neighbors. </a:t>
            </a:r>
          </a:p>
        </p:txBody>
      </p:sp>
      <p:sp>
        <p:nvSpPr>
          <p:cNvPr id="4" name="Slide Number Placeholder 3"/>
          <p:cNvSpPr>
            <a:spLocks noGrp="1"/>
          </p:cNvSpPr>
          <p:nvPr>
            <p:ph type="sldNum" sz="quarter" idx="5"/>
          </p:nvPr>
        </p:nvSpPr>
        <p:spPr/>
        <p:txBody>
          <a:bodyPr/>
          <a:lstStyle/>
          <a:p>
            <a:fld id="{8D942FC2-A162-47B3-989B-571A62414964}" type="slidenum">
              <a:rPr lang="en-US" smtClean="0"/>
              <a:t>6</a:t>
            </a:fld>
            <a:endParaRPr lang="en-US" dirty="0"/>
          </a:p>
        </p:txBody>
      </p:sp>
    </p:spTree>
    <p:extLst>
      <p:ext uri="{BB962C8B-B14F-4D97-AF65-F5344CB8AC3E}">
        <p14:creationId xmlns:p14="http://schemas.microsoft.com/office/powerpoint/2010/main" val="3669978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Here, θ−k is a vector of hyperparameters </a:t>
            </a:r>
            <a:r>
              <a:rPr lang="en-US" b="0" i="0" dirty="0">
                <a:solidFill>
                  <a:srgbClr val="333333"/>
                </a:solidFill>
                <a:effectLst/>
                <a:latin typeface="MJXc-TeX-math-BI"/>
              </a:rPr>
              <a:t>θ</a:t>
            </a:r>
            <a:r>
              <a:rPr lang="en-US" b="0" i="0" dirty="0">
                <a:solidFill>
                  <a:srgbClr val="333333"/>
                </a:solidFill>
                <a:effectLst/>
                <a:latin typeface="Helvetica Neue"/>
              </a:rPr>
              <a:t> without element </a:t>
            </a:r>
            <a:r>
              <a:rPr lang="en-US" b="0" i="0" dirty="0" err="1">
                <a:solidFill>
                  <a:srgbClr val="333333"/>
                </a:solidFill>
                <a:effectLst/>
                <a:latin typeface="Helvetica Neue"/>
              </a:rPr>
              <a:t>θk</a:t>
            </a:r>
            <a:r>
              <a:rPr lang="en-US" b="0" i="0" dirty="0">
                <a:solidFill>
                  <a:srgbClr val="333333"/>
                </a:solidFill>
                <a:effectLst/>
                <a:latin typeface="Helvetica Neue"/>
              </a:rPr>
              <a:t>.</a:t>
            </a:r>
          </a:p>
          <a:p>
            <a:endParaRPr lang="en-US" b="0" i="0" dirty="0">
              <a:solidFill>
                <a:srgbClr val="333333"/>
              </a:solidFill>
              <a:effectLst/>
              <a:latin typeface="Helvetica Neue"/>
            </a:endParaRPr>
          </a:p>
          <a:p>
            <a:br>
              <a:rPr lang="en-US" b="0" i="0" dirty="0">
                <a:solidFill>
                  <a:srgbClr val="333333"/>
                </a:solidFill>
                <a:effectLst/>
                <a:latin typeface="MJXc-TeX-main-R"/>
              </a:rPr>
            </a:br>
            <a:r>
              <a:rPr lang="en-US" b="0" i="0" dirty="0">
                <a:solidFill>
                  <a:srgbClr val="333333"/>
                </a:solidFill>
                <a:effectLst/>
                <a:latin typeface="MJXc-TeX-math-I"/>
              </a:rPr>
              <a:t>πG</a:t>
            </a:r>
            <a:r>
              <a:rPr lang="en-US" b="0" i="0" dirty="0">
                <a:solidFill>
                  <a:srgbClr val="333333"/>
                </a:solidFill>
                <a:effectLst/>
                <a:latin typeface="MJXc-TeX-main-R"/>
              </a:rPr>
              <a:t>(</a:t>
            </a:r>
            <a:r>
              <a:rPr lang="en-US" b="0" i="0" dirty="0" err="1">
                <a:solidFill>
                  <a:srgbClr val="333333"/>
                </a:solidFill>
                <a:effectLst/>
                <a:latin typeface="MJXc-TeX-main-B"/>
              </a:rPr>
              <a:t>x</a:t>
            </a:r>
            <a:r>
              <a:rPr lang="en-US" b="0" i="0" dirty="0" err="1">
                <a:solidFill>
                  <a:srgbClr val="333333"/>
                </a:solidFill>
                <a:effectLst/>
                <a:latin typeface="MJXc-TeX-main-R"/>
              </a:rPr>
              <a:t>∣</a:t>
            </a:r>
            <a:r>
              <a:rPr lang="en-US" b="0" i="0" dirty="0" err="1">
                <a:solidFill>
                  <a:srgbClr val="333333"/>
                </a:solidFill>
                <a:effectLst/>
                <a:latin typeface="MJXc-TeX-math-BI"/>
              </a:rPr>
              <a:t>θ</a:t>
            </a:r>
            <a:r>
              <a:rPr lang="en-US" b="0" i="0" dirty="0" err="1">
                <a:solidFill>
                  <a:srgbClr val="333333"/>
                </a:solidFill>
                <a:effectLst/>
                <a:latin typeface="MJXc-TeX-main-R"/>
              </a:rPr>
              <a:t>,</a:t>
            </a:r>
            <a:r>
              <a:rPr lang="en-US" b="0" i="0" dirty="0" err="1">
                <a:solidFill>
                  <a:srgbClr val="333333"/>
                </a:solidFill>
                <a:effectLst/>
                <a:latin typeface="MJXc-TeX-main-B"/>
              </a:rPr>
              <a:t>y</a:t>
            </a:r>
            <a:r>
              <a:rPr lang="en-US" b="0" i="0" dirty="0">
                <a:solidFill>
                  <a:srgbClr val="333333"/>
                </a:solidFill>
                <a:effectLst/>
                <a:latin typeface="MJXc-TeX-main-R"/>
              </a:rPr>
              <a:t>)</a:t>
            </a:r>
            <a:r>
              <a:rPr lang="en-US" b="0" i="0" dirty="0">
                <a:solidFill>
                  <a:srgbClr val="333333"/>
                </a:solidFill>
                <a:effectLst/>
                <a:latin typeface="Helvetica Neue"/>
              </a:rPr>
              <a:t> is a Gaussian approximation to the full condition of the latent effects, and x∗(θ) represents the mode of the full conditional for a given value of the vector of hyperparameters θ.</a:t>
            </a:r>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8</a:t>
            </a:fld>
            <a:endParaRPr lang="en-US" dirty="0"/>
          </a:p>
        </p:txBody>
      </p:sp>
    </p:spTree>
    <p:extLst>
      <p:ext uri="{BB962C8B-B14F-4D97-AF65-F5344CB8AC3E}">
        <p14:creationId xmlns:p14="http://schemas.microsoft.com/office/powerpoint/2010/main" val="415317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Here, </a:t>
            </a:r>
            <a:r>
              <a:rPr lang="en-US" b="0" i="0" dirty="0">
                <a:solidFill>
                  <a:srgbClr val="333333"/>
                </a:solidFill>
                <a:effectLst/>
                <a:latin typeface="MJXc-TeX-math-I"/>
              </a:rPr>
              <a:t>Oi</a:t>
            </a:r>
            <a:r>
              <a:rPr lang="en-US" b="0" i="0" dirty="0">
                <a:solidFill>
                  <a:srgbClr val="333333"/>
                </a:solidFill>
                <a:effectLst/>
                <a:latin typeface="Helvetica Neue"/>
              </a:rPr>
              <a:t> is the number of cases of SIDS in county </a:t>
            </a:r>
            <a:r>
              <a:rPr lang="en-US" b="0" i="0" dirty="0" err="1">
                <a:solidFill>
                  <a:srgbClr val="333333"/>
                </a:solidFill>
                <a:effectLst/>
                <a:latin typeface="Helvetica Neue"/>
              </a:rPr>
              <a:t>i</a:t>
            </a:r>
            <a:r>
              <a:rPr lang="en-US" b="0" i="0" dirty="0">
                <a:solidFill>
                  <a:srgbClr val="333333"/>
                </a:solidFill>
                <a:effectLst/>
                <a:latin typeface="Helvetica Neue"/>
              </a:rPr>
              <a:t>, </a:t>
            </a:r>
            <a:r>
              <a:rPr lang="en-US" b="0" i="0" dirty="0" err="1">
                <a:solidFill>
                  <a:srgbClr val="333333"/>
                </a:solidFill>
                <a:effectLst/>
                <a:latin typeface="MJXc-TeX-math-I"/>
              </a:rPr>
              <a:t>Ei</a:t>
            </a:r>
            <a:r>
              <a:rPr lang="en-US" b="0" i="0" dirty="0">
                <a:solidFill>
                  <a:srgbClr val="333333"/>
                </a:solidFill>
                <a:effectLst/>
                <a:latin typeface="Helvetica Neue"/>
              </a:rPr>
              <a:t> the expected number of cases and </a:t>
            </a:r>
            <a:r>
              <a:rPr lang="en-US" b="0" i="0" dirty="0" err="1">
                <a:solidFill>
                  <a:srgbClr val="333333"/>
                </a:solidFill>
                <a:effectLst/>
                <a:latin typeface="MJXc-TeX-math-I"/>
              </a:rPr>
              <a:t>nwi</a:t>
            </a:r>
            <a:r>
              <a:rPr lang="en-US" b="0" i="0" dirty="0">
                <a:solidFill>
                  <a:srgbClr val="333333"/>
                </a:solidFill>
                <a:effectLst/>
                <a:latin typeface="Helvetica Neue"/>
              </a:rPr>
              <a:t> the proportion of non-white births in the same period.</a:t>
            </a:r>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12</a:t>
            </a:fld>
            <a:endParaRPr lang="en-US" dirty="0"/>
          </a:p>
        </p:txBody>
      </p:sp>
    </p:spTree>
    <p:extLst>
      <p:ext uri="{BB962C8B-B14F-4D97-AF65-F5344CB8AC3E}">
        <p14:creationId xmlns:p14="http://schemas.microsoft.com/office/powerpoint/2010/main" val="392983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942FC2-A162-47B3-989B-571A62414964}" type="slidenum">
              <a:rPr lang="en-US" smtClean="0"/>
              <a:t>20</a:t>
            </a:fld>
            <a:endParaRPr lang="en-US" dirty="0"/>
          </a:p>
        </p:txBody>
      </p:sp>
    </p:spTree>
    <p:extLst>
      <p:ext uri="{BB962C8B-B14F-4D97-AF65-F5344CB8AC3E}">
        <p14:creationId xmlns:p14="http://schemas.microsoft.com/office/powerpoint/2010/main" val="52409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627619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8635711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41071377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hasCustomPrompt="1"/>
          </p:nvPr>
        </p:nvSpPr>
        <p:spPr>
          <a:xfrm>
            <a:off x="2197100" y="1079500"/>
            <a:ext cx="7797799" cy="2543594"/>
          </a:xfrm>
        </p:spPr>
        <p:txBody>
          <a:bodyPr anchor="b">
            <a:normAutofit/>
          </a:bodyPr>
          <a:lstStyle>
            <a:lvl1pPr algn="ctr">
              <a:defRPr sz="2800"/>
            </a:lvl1pPr>
          </a:lstStyle>
          <a:p>
            <a:r>
              <a:rPr lang="en-US" dirty="0"/>
              <a:t>Click to add title</a:t>
            </a:r>
          </a:p>
        </p:txBody>
      </p:sp>
      <p:grpSp>
        <p:nvGrpSpPr>
          <p:cNvPr id="7" name="Group 6">
            <a:extLst>
              <a:ext uri="{FF2B5EF4-FFF2-40B4-BE49-F238E27FC236}">
                <a16:creationId xmlns:a16="http://schemas.microsoft.com/office/drawing/2014/main" id="{A8224D70-2CA9-3DC4-F002-EC470A48EB82}"/>
              </a:ext>
              <a:ext uri="{C183D7F6-B498-43B3-948B-1728B52AA6E4}">
                <adec:decorative xmlns:adec="http://schemas.microsoft.com/office/drawing/2017/decorative" val="1"/>
              </a:ext>
            </a:extLst>
          </p:cNvPr>
          <p:cNvGrpSpPr/>
          <p:nvPr userDrawn="1"/>
        </p:nvGrpSpPr>
        <p:grpSpPr>
          <a:xfrm>
            <a:off x="9728046" y="4869342"/>
            <a:ext cx="1623711" cy="630920"/>
            <a:chOff x="9588346" y="4824892"/>
            <a:chExt cx="1623711" cy="630920"/>
          </a:xfrm>
        </p:grpSpPr>
        <p:sp>
          <p:nvSpPr>
            <p:cNvPr id="8" name="Freeform: Shape 15">
              <a:extLst>
                <a:ext uri="{FF2B5EF4-FFF2-40B4-BE49-F238E27FC236}">
                  <a16:creationId xmlns:a16="http://schemas.microsoft.com/office/drawing/2014/main" id="{C0B1F33F-4201-2B4E-E8EC-1D07263083EB}"/>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2ED5B178-0506-30BE-93BB-73C02006B988}"/>
                </a:ext>
              </a:extLst>
            </p:cNvPr>
            <p:cNvGrpSpPr/>
            <p:nvPr/>
          </p:nvGrpSpPr>
          <p:grpSpPr>
            <a:xfrm rot="2700000" flipH="1">
              <a:off x="10112436" y="4359902"/>
              <a:ext cx="571820" cy="1620000"/>
              <a:chOff x="8482785" y="4330454"/>
              <a:chExt cx="571820" cy="1620000"/>
            </a:xfrm>
          </p:grpSpPr>
          <p:sp>
            <p:nvSpPr>
              <p:cNvPr id="10" name="Freeform: Shape 17">
                <a:extLst>
                  <a:ext uri="{FF2B5EF4-FFF2-40B4-BE49-F238E27FC236}">
                    <a16:creationId xmlns:a16="http://schemas.microsoft.com/office/drawing/2014/main" id="{B3F854F0-E9B7-2C32-CA3C-FA9719440768}"/>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8224CDA-DD93-0DF6-7DD9-8328D1606037}"/>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2" name="Straight Connector 11">
            <a:extLst>
              <a:ext uri="{FF2B5EF4-FFF2-40B4-BE49-F238E27FC236}">
                <a16:creationId xmlns:a16="http://schemas.microsoft.com/office/drawing/2014/main" id="{A3FA5F65-B2C5-BB65-83E3-F195EEE49001}"/>
              </a:ext>
              <a:ext uri="{C183D7F6-B498-43B3-948B-1728B52AA6E4}">
                <adec:decorative xmlns:adec="http://schemas.microsoft.com/office/drawing/2017/decorative" val="1"/>
              </a:ext>
            </a:extLst>
          </p:cNvPr>
          <p:cNvCxnSpPr>
            <a:cxnSpLocks/>
          </p:cNvCxnSpPr>
          <p:nvPr userDrawn="1"/>
        </p:nvCxnSpPr>
        <p:spPr>
          <a:xfrm>
            <a:off x="5826000" y="4099086"/>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72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C1D561-971B-43DB-A5A7-63A887A0CA6B}"/>
              </a:ext>
            </a:extLst>
          </p:cNvPr>
          <p:cNvSpPr>
            <a:spLocks noGrp="1"/>
          </p:cNvSpPr>
          <p:nvPr>
            <p:ph type="title" hasCustomPrompt="1"/>
          </p:nvPr>
        </p:nvSpPr>
        <p:spPr>
          <a:xfrm>
            <a:off x="565150" y="548640"/>
            <a:ext cx="5486400" cy="1371600"/>
          </a:xfrm>
        </p:spPr>
        <p:txBody>
          <a:bodyPr anchor="b" anchorCtr="0">
            <a:noAutofit/>
          </a:bodyPr>
          <a:lstStyle>
            <a:lvl1pPr algn="ctr">
              <a:defRPr/>
            </a:lvl1pPr>
          </a:lstStyle>
          <a:p>
            <a:pPr algn="ctr"/>
            <a:r>
              <a:rPr lang="en-US" dirty="0"/>
              <a:t>Click to add title</a:t>
            </a:r>
          </a:p>
        </p:txBody>
      </p:sp>
      <p:cxnSp>
        <p:nvCxnSpPr>
          <p:cNvPr id="9" name="Straight Connector 8">
            <a:extLst>
              <a:ext uri="{FF2B5EF4-FFF2-40B4-BE49-F238E27FC236}">
                <a16:creationId xmlns:a16="http://schemas.microsoft.com/office/drawing/2014/main" id="{8CACFD68-412E-48B4-B9EB-FEDC20A81354}"/>
              </a:ext>
              <a:ext uri="{C183D7F6-B498-43B3-948B-1728B52AA6E4}">
                <adec:decorative xmlns:adec="http://schemas.microsoft.com/office/drawing/2017/decorative" val="1"/>
              </a:ext>
            </a:extLst>
          </p:cNvPr>
          <p:cNvCxnSpPr>
            <a:cxnSpLocks/>
          </p:cNvCxnSpPr>
          <p:nvPr userDrawn="1"/>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F0731E0-58E0-4382-ADA7-A9C6DE2E7E36}"/>
              </a:ext>
            </a:extLst>
          </p:cNvPr>
          <p:cNvSpPr>
            <a:spLocks noGrp="1"/>
          </p:cNvSpPr>
          <p:nvPr>
            <p:ph idx="1" hasCustomPrompt="1"/>
          </p:nvPr>
        </p:nvSpPr>
        <p:spPr>
          <a:xfrm>
            <a:off x="565149" y="2759076"/>
            <a:ext cx="5486399" cy="3009899"/>
          </a:xfrm>
        </p:spPr>
        <p:txBody>
          <a:bodyPr>
            <a:noAutofit/>
          </a:bodyPr>
          <a:lstStyle>
            <a:lvl1pPr>
              <a:lnSpc>
                <a:spcPct val="100000"/>
              </a:lnSpc>
              <a:spcBef>
                <a:spcPts val="1000"/>
              </a:spcBef>
              <a:defRPr sz="1800"/>
            </a:lvl1pPr>
            <a:lvl2pPr>
              <a:lnSpc>
                <a:spcPct val="100000"/>
              </a:lnSpc>
              <a:spcBef>
                <a:spcPts val="1000"/>
              </a:spcBef>
              <a:defRPr sz="1800"/>
            </a:lvl2pPr>
            <a:lvl3pPr>
              <a:lnSpc>
                <a:spcPct val="100000"/>
              </a:lnSpc>
              <a:spcBef>
                <a:spcPts val="1000"/>
              </a:spcBef>
              <a:defRPr sz="1600"/>
            </a:lvl3pPr>
            <a:lvl4pPr>
              <a:lnSpc>
                <a:spcPct val="100000"/>
              </a:lnSpc>
              <a:spcBef>
                <a:spcPts val="1000"/>
              </a:spcBef>
              <a:defRPr sz="1800"/>
            </a:lvl4pPr>
            <a:lvl5pPr>
              <a:lnSpc>
                <a:spcPct val="100000"/>
              </a:lnSpc>
              <a:spcBef>
                <a:spcPts val="1000"/>
              </a:spcBef>
              <a:defRPr sz="1800"/>
            </a:lvl5pPr>
            <a:lvl6pPr>
              <a:lnSpc>
                <a:spcPct val="100000"/>
              </a:lnSpc>
              <a:spcBef>
                <a:spcPts val="1000"/>
              </a:spcBef>
              <a:buClr>
                <a:schemeClr val="accent5"/>
              </a:buClr>
              <a:defRPr sz="1600"/>
            </a:lvl6pPr>
            <a:lvl7pPr>
              <a:buClr>
                <a:schemeClr val="accent5"/>
              </a:buClr>
              <a:defRPr/>
            </a:lvl7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2"/>
            <a:endParaRPr lang="en-US" dirty="0"/>
          </a:p>
        </p:txBody>
      </p:sp>
      <p:sp>
        <p:nvSpPr>
          <p:cNvPr id="11" name="Date Placeholder 3">
            <a:extLst>
              <a:ext uri="{FF2B5EF4-FFF2-40B4-BE49-F238E27FC236}">
                <a16:creationId xmlns:a16="http://schemas.microsoft.com/office/drawing/2014/main" id="{23D67752-1F0B-4C84-BBA7-A57E2793D918}"/>
              </a:ext>
            </a:extLst>
          </p:cNvPr>
          <p:cNvSpPr>
            <a:spLocks noGrp="1"/>
          </p:cNvSpPr>
          <p:nvPr>
            <p:ph type="dt" sz="half" idx="10"/>
          </p:nvPr>
        </p:nvSpPr>
        <p:spPr>
          <a:xfrm>
            <a:off x="541338" y="6401999"/>
            <a:ext cx="2206625" cy="369332"/>
          </a:xfrm>
        </p:spPr>
        <p:txBody>
          <a:bodyPr/>
          <a:lstStyle>
            <a:lvl1pPr>
              <a:defRPr/>
            </a:lvl1pPr>
          </a:lstStyle>
          <a:p>
            <a:pPr>
              <a:defRPr/>
            </a:pPr>
            <a:r>
              <a:rPr lang="en-US">
                <a:solidFill>
                  <a:prstClr val="white">
                    <a:alpha val="70000"/>
                  </a:prstClr>
                </a:solidFill>
              </a:rPr>
              <a:t>20XX</a:t>
            </a:r>
            <a:endParaRPr lang="en-US" dirty="0">
              <a:solidFill>
                <a:prstClr val="white">
                  <a:alpha val="70000"/>
                </a:prstClr>
              </a:solidFill>
            </a:endParaRPr>
          </a:p>
        </p:txBody>
      </p:sp>
      <p:sp>
        <p:nvSpPr>
          <p:cNvPr id="12" name="Rectangle 11">
            <a:extLst>
              <a:ext uri="{FF2B5EF4-FFF2-40B4-BE49-F238E27FC236}">
                <a16:creationId xmlns:a16="http://schemas.microsoft.com/office/drawing/2014/main" id="{FA4033A0-8E66-4ABA-9E27-744642AA948F}"/>
              </a:ext>
              <a:ext uri="{C183D7F6-B498-43B3-948B-1728B52AA6E4}">
                <adec:decorative xmlns:adec="http://schemas.microsoft.com/office/drawing/2017/decorative" val="1"/>
              </a:ext>
            </a:extLst>
          </p:cNvPr>
          <p:cNvSpPr/>
          <p:nvPr userDrawn="1"/>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alpha val="20000"/>
                </a:prstClr>
              </a:solidFill>
              <a:effectLst/>
              <a:uLnTx/>
              <a:uFillTx/>
              <a:latin typeface="Avenir Next LT Pro Light"/>
              <a:ea typeface="+mn-ea"/>
              <a:cs typeface="+mn-cs"/>
            </a:endParaRPr>
          </a:p>
        </p:txBody>
      </p:sp>
      <p:sp>
        <p:nvSpPr>
          <p:cNvPr id="15" name="Footer Placeholder 4">
            <a:extLst>
              <a:ext uri="{FF2B5EF4-FFF2-40B4-BE49-F238E27FC236}">
                <a16:creationId xmlns:a16="http://schemas.microsoft.com/office/drawing/2014/main" id="{E8E05746-2784-43CF-84F7-0175BD650240}"/>
              </a:ext>
            </a:extLst>
          </p:cNvPr>
          <p:cNvSpPr>
            <a:spLocks noGrp="1"/>
          </p:cNvSpPr>
          <p:nvPr>
            <p:ph type="ftr" sz="quarter" idx="11"/>
          </p:nvPr>
        </p:nvSpPr>
        <p:spPr>
          <a:xfrm>
            <a:off x="3308350" y="6401999"/>
            <a:ext cx="5575300" cy="36933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sp>
        <p:nvSpPr>
          <p:cNvPr id="16" name="Slide Number Placeholder 5">
            <a:extLst>
              <a:ext uri="{FF2B5EF4-FFF2-40B4-BE49-F238E27FC236}">
                <a16:creationId xmlns:a16="http://schemas.microsoft.com/office/drawing/2014/main" id="{BB851CC3-3ED8-49E8-B8AC-6D79B036F307}"/>
              </a:ext>
            </a:extLst>
          </p:cNvPr>
          <p:cNvSpPr>
            <a:spLocks noGrp="1"/>
          </p:cNvSpPr>
          <p:nvPr>
            <p:ph type="sldNum" sz="quarter" idx="12"/>
          </p:nvPr>
        </p:nvSpPr>
        <p:spPr>
          <a:xfrm>
            <a:off x="9442800" y="6401999"/>
            <a:ext cx="2208212" cy="36933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607A7-8386-47DB-8578-DDEDD194E5D4}" type="slidenum">
              <a:rPr kumimoji="0" lang="en-US" sz="1000" b="0" i="0" u="none" strike="noStrike" kern="1200" cap="all" spc="300" normalizeH="0" baseline="0" noProof="0" smtClean="0">
                <a:ln>
                  <a:noFill/>
                </a:ln>
                <a:solidFill>
                  <a:prstClr val="white">
                    <a:alpha val="70000"/>
                  </a:prstClr>
                </a:solidFill>
                <a:effectLst/>
                <a:uLnTx/>
                <a:uFillTx/>
                <a:latin typeface="Avenir Next LT Pr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all" spc="300" normalizeH="0" baseline="0" noProof="0" dirty="0">
              <a:ln>
                <a:noFill/>
              </a:ln>
              <a:solidFill>
                <a:prstClr val="white">
                  <a:alpha val="70000"/>
                </a:prstClr>
              </a:solidFill>
              <a:effectLst/>
              <a:uLnTx/>
              <a:uFillTx/>
              <a:latin typeface="Avenir Next LT Pro Light"/>
              <a:ea typeface="+mn-ea"/>
              <a:cs typeface="+mn-cs"/>
            </a:endParaRPr>
          </a:p>
        </p:txBody>
      </p:sp>
      <p:grpSp>
        <p:nvGrpSpPr>
          <p:cNvPr id="2" name="Group 1">
            <a:extLst>
              <a:ext uri="{FF2B5EF4-FFF2-40B4-BE49-F238E27FC236}">
                <a16:creationId xmlns:a16="http://schemas.microsoft.com/office/drawing/2014/main" id="{F6F0BC49-315A-CF7A-E741-A8688AF53E66}"/>
              </a:ext>
            </a:extLst>
          </p:cNvPr>
          <p:cNvGrpSpPr/>
          <p:nvPr userDrawn="1"/>
        </p:nvGrpSpPr>
        <p:grpSpPr>
          <a:xfrm>
            <a:off x="9728046" y="831278"/>
            <a:ext cx="1623711" cy="630920"/>
            <a:chOff x="9588346" y="4824892"/>
            <a:chExt cx="1623711" cy="630920"/>
          </a:xfrm>
        </p:grpSpPr>
        <p:sp>
          <p:nvSpPr>
            <p:cNvPr id="3" name="Freeform: Shape 15">
              <a:extLst>
                <a:ext uri="{FF2B5EF4-FFF2-40B4-BE49-F238E27FC236}">
                  <a16:creationId xmlns:a16="http://schemas.microsoft.com/office/drawing/2014/main" id="{3FCB73E1-B061-C75F-AB29-C27CA95E57A9}"/>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4A16F89-984C-DEA8-C894-E819A7646610}"/>
                </a:ext>
              </a:extLst>
            </p:cNvPr>
            <p:cNvGrpSpPr/>
            <p:nvPr/>
          </p:nvGrpSpPr>
          <p:grpSpPr>
            <a:xfrm rot="2700000" flipH="1">
              <a:off x="10112436" y="4359902"/>
              <a:ext cx="571820" cy="1620000"/>
              <a:chOff x="8482785" y="4330454"/>
              <a:chExt cx="571820" cy="1620000"/>
            </a:xfrm>
          </p:grpSpPr>
          <p:sp>
            <p:nvSpPr>
              <p:cNvPr id="5" name="Freeform: Shape 17">
                <a:extLst>
                  <a:ext uri="{FF2B5EF4-FFF2-40B4-BE49-F238E27FC236}">
                    <a16:creationId xmlns:a16="http://schemas.microsoft.com/office/drawing/2014/main" id="{0971E16B-8BBF-40B5-5862-FAAADBF530A0}"/>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C1D464A1-0F6B-3CEE-8719-573F89E87B36}"/>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3777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F848A-75B5-49A0-A26E-E3931F22D975}"/>
              </a:ext>
            </a:extLst>
          </p:cNvPr>
          <p:cNvSpPr>
            <a:spLocks noGrp="1"/>
          </p:cNvSpPr>
          <p:nvPr>
            <p:ph type="ctrTitle" hasCustomPrompt="1"/>
          </p:nvPr>
        </p:nvSpPr>
        <p:spPr>
          <a:xfrm>
            <a:off x="3870326" y="539751"/>
            <a:ext cx="4451349" cy="2082226"/>
          </a:xfrm>
        </p:spPr>
        <p:txBody>
          <a:bodyPr anchor="b"/>
          <a:lstStyle>
            <a:lvl1pPr algn="ctr">
              <a:defRPr/>
            </a:lvl1pPr>
          </a:lstStyle>
          <a:p>
            <a:r>
              <a:rPr lang="en-US" dirty="0"/>
              <a:t>Click to add title</a:t>
            </a:r>
          </a:p>
        </p:txBody>
      </p:sp>
      <p:sp>
        <p:nvSpPr>
          <p:cNvPr id="8" name="Subtitle 7">
            <a:extLst>
              <a:ext uri="{FF2B5EF4-FFF2-40B4-BE49-F238E27FC236}">
                <a16:creationId xmlns:a16="http://schemas.microsoft.com/office/drawing/2014/main" id="{0D20A319-635D-423F-BBAC-55CDC1785605}"/>
              </a:ext>
            </a:extLst>
          </p:cNvPr>
          <p:cNvSpPr>
            <a:spLocks noGrp="1"/>
          </p:cNvSpPr>
          <p:nvPr>
            <p:ph type="subTitle" idx="1" hasCustomPrompt="1"/>
          </p:nvPr>
        </p:nvSpPr>
        <p:spPr>
          <a:xfrm>
            <a:off x="3870326" y="4248000"/>
            <a:ext cx="4451349" cy="2082226"/>
          </a:xfrm>
        </p:spPr>
        <p:txBody>
          <a:bodyPr>
            <a:normAutofit/>
          </a:bodyPr>
          <a:lstStyle>
            <a:lvl1pPr marL="0" indent="0" algn="ctr">
              <a:buNone/>
              <a:defRPr sz="1800" i="1"/>
            </a:lvl1pPr>
          </a:lstStyle>
          <a:p>
            <a:r>
              <a:rPr lang="en-US" dirty="0"/>
              <a:t>Click to add subtitle</a:t>
            </a:r>
          </a:p>
        </p:txBody>
      </p:sp>
      <p:grpSp>
        <p:nvGrpSpPr>
          <p:cNvPr id="24" name="Group 23">
            <a:extLst>
              <a:ext uri="{FF2B5EF4-FFF2-40B4-BE49-F238E27FC236}">
                <a16:creationId xmlns:a16="http://schemas.microsoft.com/office/drawing/2014/main" id="{31AFB269-EE5A-41D3-BCD6-D9F59CE699B7}"/>
              </a:ext>
              <a:ext uri="{C183D7F6-B498-43B3-948B-1728B52AA6E4}">
                <adec:decorative xmlns:adec="http://schemas.microsoft.com/office/drawing/2017/decorative" val="1"/>
              </a:ext>
            </a:extLst>
          </p:cNvPr>
          <p:cNvGrpSpPr/>
          <p:nvPr userDrawn="1"/>
        </p:nvGrpSpPr>
        <p:grpSpPr>
          <a:xfrm>
            <a:off x="5354952" y="3043393"/>
            <a:ext cx="1481845" cy="787628"/>
            <a:chOff x="4987925" y="2840038"/>
            <a:chExt cx="2216150" cy="1177924"/>
          </a:xfrm>
        </p:grpSpPr>
        <p:sp>
          <p:nvSpPr>
            <p:cNvPr id="28" name="Rectangle 27">
              <a:extLst>
                <a:ext uri="{FF2B5EF4-FFF2-40B4-BE49-F238E27FC236}">
                  <a16:creationId xmlns:a16="http://schemas.microsoft.com/office/drawing/2014/main" id="{45469245-EBD6-4BF4-B555-140F59F51604}"/>
                </a:ext>
              </a:extLst>
            </p:cNvPr>
            <p:cNvSpPr/>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9" name="Rectangle 28">
              <a:extLst>
                <a:ext uri="{FF2B5EF4-FFF2-40B4-BE49-F238E27FC236}">
                  <a16:creationId xmlns:a16="http://schemas.microsoft.com/office/drawing/2014/main" id="{469BCC58-7D38-43ED-B78C-2D780660AA2B}"/>
                </a:ext>
              </a:extLst>
            </p:cNvPr>
            <p:cNvSpPr/>
            <p:nvPr/>
          </p:nvSpPr>
          <p:spPr>
            <a:xfrm>
              <a:off x="5750208"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30" name="Rectangle 29">
              <a:extLst>
                <a:ext uri="{FF2B5EF4-FFF2-40B4-BE49-F238E27FC236}">
                  <a16:creationId xmlns:a16="http://schemas.microsoft.com/office/drawing/2014/main" id="{0A8F2EBB-150B-4044-A215-E7B7EAD7429A}"/>
                </a:ext>
              </a:extLst>
            </p:cNvPr>
            <p:cNvSpPr/>
            <p:nvPr/>
          </p:nvSpPr>
          <p:spPr>
            <a:xfrm flipH="1">
              <a:off x="5469335" y="2992877"/>
              <a:ext cx="972458" cy="9195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nvGrpSpPr>
            <p:cNvPr id="33" name="Group 32">
              <a:extLst>
                <a:ext uri="{FF2B5EF4-FFF2-40B4-BE49-F238E27FC236}">
                  <a16:creationId xmlns:a16="http://schemas.microsoft.com/office/drawing/2014/main" id="{E3CC0AD8-7413-4C81-9A62-702945CC3BE8}"/>
                </a:ext>
              </a:extLst>
            </p:cNvPr>
            <p:cNvGrpSpPr/>
            <p:nvPr/>
          </p:nvGrpSpPr>
          <p:grpSpPr>
            <a:xfrm>
              <a:off x="5614944" y="3117662"/>
              <a:ext cx="1009280" cy="464739"/>
              <a:chOff x="4432859" y="3200647"/>
              <a:chExt cx="1009280" cy="464739"/>
            </a:xfrm>
          </p:grpSpPr>
          <p:sp>
            <p:nvSpPr>
              <p:cNvPr id="41" name="Freeform: Shape 40">
                <a:extLst>
                  <a:ext uri="{FF2B5EF4-FFF2-40B4-BE49-F238E27FC236}">
                    <a16:creationId xmlns:a16="http://schemas.microsoft.com/office/drawing/2014/main" id="{2502799B-0C00-4D54-A631-1E79EAA52AFC}"/>
                  </a:ext>
                </a:extLst>
              </p:cNvPr>
              <p:cNvSpPr/>
              <p:nvPr/>
            </p:nvSpPr>
            <p:spPr>
              <a:xfrm rot="16200000" flipH="1" flipV="1">
                <a:off x="4977400"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42" name="Freeform: Shape 41">
                <a:extLst>
                  <a:ext uri="{FF2B5EF4-FFF2-40B4-BE49-F238E27FC236}">
                    <a16:creationId xmlns:a16="http://schemas.microsoft.com/office/drawing/2014/main" id="{64E9F509-6627-4770-8A74-970F83C54B15}"/>
                  </a:ext>
                </a:extLst>
              </p:cNvPr>
              <p:cNvSpPr/>
              <p:nvPr/>
            </p:nvSpPr>
            <p:spPr>
              <a:xfrm rot="5400000" flipV="1">
                <a:off x="4432859" y="3200647"/>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grpSp>
        <p:grpSp>
          <p:nvGrpSpPr>
            <p:cNvPr id="34" name="Group 33">
              <a:extLst>
                <a:ext uri="{FF2B5EF4-FFF2-40B4-BE49-F238E27FC236}">
                  <a16:creationId xmlns:a16="http://schemas.microsoft.com/office/drawing/2014/main" id="{5C187A2A-8F72-40F1-B320-D3B624B54859}"/>
                </a:ext>
              </a:extLst>
            </p:cNvPr>
            <p:cNvGrpSpPr/>
            <p:nvPr/>
          </p:nvGrpSpPr>
          <p:grpSpPr>
            <a:xfrm>
              <a:off x="5679979" y="2915338"/>
              <a:ext cx="1080000" cy="1080000"/>
              <a:chOff x="4497894" y="2998323"/>
              <a:chExt cx="1080000" cy="1080000"/>
            </a:xfrm>
          </p:grpSpPr>
          <p:grpSp>
            <p:nvGrpSpPr>
              <p:cNvPr id="35" name="Group 34">
                <a:extLst>
                  <a:ext uri="{FF2B5EF4-FFF2-40B4-BE49-F238E27FC236}">
                    <a16:creationId xmlns:a16="http://schemas.microsoft.com/office/drawing/2014/main" id="{038DCBEB-9435-4A10-828C-CBFA74A08708}"/>
                  </a:ext>
                </a:extLst>
              </p:cNvPr>
              <p:cNvGrpSpPr/>
              <p:nvPr/>
            </p:nvGrpSpPr>
            <p:grpSpPr>
              <a:xfrm rot="13500000">
                <a:off x="4805524" y="2998323"/>
                <a:ext cx="464739" cy="1080000"/>
                <a:chOff x="4511184" y="2470620"/>
                <a:chExt cx="464739" cy="1080000"/>
              </a:xfrm>
            </p:grpSpPr>
            <p:sp>
              <p:nvSpPr>
                <p:cNvPr id="39" name="Freeform: Shape 38">
                  <a:extLst>
                    <a:ext uri="{FF2B5EF4-FFF2-40B4-BE49-F238E27FC236}">
                      <a16:creationId xmlns:a16="http://schemas.microsoft.com/office/drawing/2014/main" id="{A8CE8E01-DABF-4783-A397-EDB1A91E2950}"/>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40" name="Straight Connector 39">
                  <a:extLst>
                    <a:ext uri="{FF2B5EF4-FFF2-40B4-BE49-F238E27FC236}">
                      <a16:creationId xmlns:a16="http://schemas.microsoft.com/office/drawing/2014/main" id="{6401896A-2EF5-4843-9DC5-ECC0D6F6A7F2}"/>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B7C02DC-3E0A-45D2-859A-86EB5A3CF979}"/>
                  </a:ext>
                </a:extLst>
              </p:cNvPr>
              <p:cNvGrpSpPr/>
              <p:nvPr/>
            </p:nvGrpSpPr>
            <p:grpSpPr>
              <a:xfrm rot="8100000" flipH="1">
                <a:off x="4542572" y="2998323"/>
                <a:ext cx="464739" cy="1080000"/>
                <a:chOff x="4511184" y="2470620"/>
                <a:chExt cx="464739" cy="1080000"/>
              </a:xfrm>
            </p:grpSpPr>
            <p:sp>
              <p:nvSpPr>
                <p:cNvPr id="37" name="Freeform: Shape 36">
                  <a:extLst>
                    <a:ext uri="{FF2B5EF4-FFF2-40B4-BE49-F238E27FC236}">
                      <a16:creationId xmlns:a16="http://schemas.microsoft.com/office/drawing/2014/main" id="{C5170D8C-ECD3-41D1-83F4-8C2A4AEC277D}"/>
                    </a:ext>
                  </a:extLst>
                </p:cNvPr>
                <p:cNvSpPr/>
                <p:nvPr/>
              </p:nvSpPr>
              <p:spPr>
                <a:xfrm rot="2700000" flipH="1" flipV="1">
                  <a:off x="4511184" y="2990814"/>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cxnSp>
              <p:nvCxnSpPr>
                <p:cNvPr id="38" name="Straight Connector 37">
                  <a:extLst>
                    <a:ext uri="{FF2B5EF4-FFF2-40B4-BE49-F238E27FC236}">
                      <a16:creationId xmlns:a16="http://schemas.microsoft.com/office/drawing/2014/main" id="{BADB4C03-0F86-4580-B0C9-48DD4B3B67FF}"/>
                    </a:ext>
                  </a:extLst>
                </p:cNvPr>
                <p:cNvCxnSpPr>
                  <a:cxnSpLocks/>
                </p:cNvCxnSpPr>
                <p:nvPr/>
              </p:nvCxnSpPr>
              <p:spPr>
                <a:xfrm flipV="1">
                  <a:off x="4742369" y="2470620"/>
                  <a:ext cx="0" cy="10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253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5466709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08775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62928027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7981873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12726884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78012619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14334128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r>
              <a:rPr lang="en-US"/>
              <a:t>20XX</a:t>
            </a:r>
            <a:endParaRPr lang="en-US" dirty="0"/>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9739318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2488841541"/>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26" r:id="rId14"/>
  </p:sldLayoutIdLst>
  <p:hf sldNum="0" hdr="0" ftr="0" dt="0"/>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19">
          <p15:clr>
            <a:srgbClr val="5ACBF0"/>
          </p15:clr>
        </p15:guide>
        <p15:guide id="2" pos="1731">
          <p15:clr>
            <a:srgbClr val="5ACBF0"/>
          </p15:clr>
        </p15:guide>
        <p15:guide id="3" pos="3140">
          <p15:clr>
            <a:srgbClr val="5ACBF0"/>
          </p15:clr>
        </p15:guide>
        <p15:guide id="4" pos="3488">
          <p15:clr>
            <a:srgbClr val="5ACBF0"/>
          </p15:clr>
        </p15:guide>
        <p15:guide id="5" pos="2788">
          <p15:clr>
            <a:srgbClr val="5ACBF0"/>
          </p15:clr>
        </p15:guide>
        <p15:guide id="6" pos="2434">
          <p15:clr>
            <a:srgbClr val="5ACBF0"/>
          </p15:clr>
        </p15:guide>
        <p15:guide id="7" pos="2084">
          <p15:clr>
            <a:srgbClr val="5ACBF0"/>
          </p15:clr>
        </p15:guide>
        <p15:guide id="8" pos="341">
          <p15:clr>
            <a:srgbClr val="F26B43"/>
          </p15:clr>
        </p15:guide>
        <p15:guide id="9" pos="1384">
          <p15:clr>
            <a:srgbClr val="5ACBF0"/>
          </p15:clr>
        </p15:guide>
        <p15:guide id="10" pos="1032">
          <p15:clr>
            <a:srgbClr val="5ACBF0"/>
          </p15:clr>
        </p15:guide>
        <p15:guide id="11" pos="680">
          <p15:clr>
            <a:srgbClr val="FDE53C"/>
          </p15:clr>
        </p15:guide>
        <p15:guide id="12" pos="4192">
          <p15:clr>
            <a:srgbClr val="5ACBF0"/>
          </p15:clr>
        </p15:guide>
        <p15:guide id="13" pos="4543">
          <p15:clr>
            <a:srgbClr val="5ACBF0"/>
          </p15:clr>
        </p15:guide>
        <p15:guide id="14" pos="4892">
          <p15:clr>
            <a:srgbClr val="5ACBF0"/>
          </p15:clr>
        </p15:guide>
        <p15:guide id="15" pos="5244">
          <p15:clr>
            <a:srgbClr val="5ACBF0"/>
          </p15:clr>
        </p15:guide>
        <p15:guide id="16" pos="5596">
          <p15:clr>
            <a:srgbClr val="5ACBF0"/>
          </p15:clr>
        </p15:guide>
        <p15:guide id="17" pos="5948">
          <p15:clr>
            <a:srgbClr val="5ACBF0"/>
          </p15:clr>
        </p15:guide>
        <p15:guide id="18" pos="6296">
          <p15:clr>
            <a:srgbClr val="5ACBF0"/>
          </p15:clr>
        </p15:guide>
        <p15:guide id="19" pos="6648">
          <p15:clr>
            <a:srgbClr val="5ACBF0"/>
          </p15:clr>
        </p15:guide>
        <p15:guide id="20" pos="6996">
          <p15:clr>
            <a:srgbClr val="FDE53C"/>
          </p15:clr>
        </p15:guide>
        <p15:guide id="21" orient="horz" pos="335">
          <p15:clr>
            <a:srgbClr val="F26B43"/>
          </p15:clr>
        </p15:guide>
        <p15:guide id="22" orient="horz" pos="680">
          <p15:clr>
            <a:srgbClr val="FDE53C"/>
          </p15:clr>
        </p15:guide>
        <p15:guide id="23" orient="horz" pos="1050">
          <p15:clr>
            <a:srgbClr val="5ACBF0"/>
          </p15:clr>
        </p15:guide>
        <p15:guide id="24" orient="horz" pos="1791">
          <p15:clr>
            <a:srgbClr val="5ACBF0"/>
          </p15:clr>
        </p15:guide>
        <p15:guide id="26" orient="horz" pos="2530">
          <p15:clr>
            <a:srgbClr val="5ACBF0"/>
          </p15:clr>
        </p15:guide>
        <p15:guide id="27" orient="horz" pos="2899">
          <p15:clr>
            <a:srgbClr val="5ACBF0"/>
          </p15:clr>
        </p15:guide>
        <p15:guide id="28" orient="horz" pos="3268">
          <p15:clr>
            <a:srgbClr val="5ACBF0"/>
          </p15:clr>
        </p15:guide>
        <p15:guide id="29" orient="horz" pos="3634">
          <p15:clr>
            <a:srgbClr val="FDE53C"/>
          </p15:clr>
        </p15:guide>
        <p15:guide id="30" orient="horz" pos="3979">
          <p15:clr>
            <a:srgbClr val="F26B43"/>
          </p15:clr>
        </p15:guide>
        <p15:guide id="31" orient="horz" pos="2160">
          <p15:clr>
            <a:srgbClr val="FDE53C"/>
          </p15:clr>
        </p15:guide>
        <p15:guide id="32" pos="7340">
          <p15:clr>
            <a:srgbClr val="F26B43"/>
          </p15:clr>
        </p15:guide>
        <p15:guide id="33" pos="3840">
          <p15:clr>
            <a:srgbClr val="FDE53C"/>
          </p15:clr>
        </p15:guide>
        <p15:guide id="34" orient="horz" pos="637">
          <p15:clr>
            <a:srgbClr val="C35EA4"/>
          </p15:clr>
        </p15:guide>
        <p15:guide id="35" orient="horz" pos="1128">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81C4-F52E-F586-1465-77001CB91EEC}"/>
              </a:ext>
            </a:extLst>
          </p:cNvPr>
          <p:cNvSpPr>
            <a:spLocks noGrp="1"/>
          </p:cNvSpPr>
          <p:nvPr>
            <p:ph type="ctrTitle"/>
          </p:nvPr>
        </p:nvSpPr>
        <p:spPr/>
        <p:txBody>
          <a:bodyPr/>
          <a:lstStyle/>
          <a:p>
            <a:r>
              <a:rPr lang="en-US" dirty="0">
                <a:effectLst/>
                <a:latin typeface="+mn-lt"/>
              </a:rPr>
              <a:t>Introduction to Bayesian Disease Mapping with R-INLA</a:t>
            </a:r>
            <a:endParaRPr lang="en-US" dirty="0">
              <a:latin typeface="+mn-lt"/>
            </a:endParaRPr>
          </a:p>
        </p:txBody>
      </p:sp>
      <p:sp>
        <p:nvSpPr>
          <p:cNvPr id="3" name="TextBox 2">
            <a:extLst>
              <a:ext uri="{FF2B5EF4-FFF2-40B4-BE49-F238E27FC236}">
                <a16:creationId xmlns:a16="http://schemas.microsoft.com/office/drawing/2014/main" id="{CDB89483-C189-43F4-941B-26E58235512B}"/>
              </a:ext>
            </a:extLst>
          </p:cNvPr>
          <p:cNvSpPr txBox="1"/>
          <p:nvPr/>
        </p:nvSpPr>
        <p:spPr>
          <a:xfrm>
            <a:off x="5309938" y="4459523"/>
            <a:ext cx="1741651" cy="369332"/>
          </a:xfrm>
          <a:prstGeom prst="rect">
            <a:avLst/>
          </a:prstGeom>
          <a:noFill/>
        </p:spPr>
        <p:txBody>
          <a:bodyPr wrap="square" rtlCol="0">
            <a:spAutoFit/>
          </a:bodyPr>
          <a:lstStyle/>
          <a:p>
            <a:r>
              <a:rPr lang="en-US" dirty="0"/>
              <a:t>Navid Mohseni</a:t>
            </a:r>
          </a:p>
        </p:txBody>
      </p:sp>
      <p:pic>
        <p:nvPicPr>
          <p:cNvPr id="1026" name="Picture 2" descr="The Geography of Disease: a Bayesian Approach to Epidemiology - ICJS -  International Collegiate Journal of Science">
            <a:extLst>
              <a:ext uri="{FF2B5EF4-FFF2-40B4-BE49-F238E27FC236}">
                <a16:creationId xmlns:a16="http://schemas.microsoft.com/office/drawing/2014/main" id="{1CDE1456-7444-A9E9-FA48-E219ECB05D01}"/>
              </a:ext>
            </a:extLst>
          </p:cNvPr>
          <p:cNvPicPr>
            <a:picLocks noChangeAspect="1" noChangeArrowheads="1"/>
          </p:cNvPicPr>
          <p:nvPr/>
        </p:nvPicPr>
        <p:blipFill>
          <a:blip r:embed="rId3">
            <a:alphaModFix amt="70000"/>
            <a:extLst>
              <a:ext uri="{BEBA8EAE-BF5A-486C-A8C5-ECC9F3942E4B}">
                <a14:imgProps xmlns:a14="http://schemas.microsoft.com/office/drawing/2010/main">
                  <a14:imgLayer r:embed="rId4">
                    <a14:imgEffect>
                      <a14:backgroundRemoval t="3623" b="89614" l="9936" r="91453">
                        <a14:foregroundMark x1="23397" y1="24638" x2="23397" y2="24638"/>
                        <a14:foregroundMark x1="30983" y1="63285" x2="30983" y2="63285"/>
                        <a14:foregroundMark x1="30342" y1="45894" x2="30342" y2="45894"/>
                        <a14:foregroundMark x1="52991" y1="8937" x2="52991" y2="8937"/>
                        <a14:foregroundMark x1="69872" y1="6280" x2="69872" y2="6280"/>
                        <a14:foregroundMark x1="84829" y1="71014" x2="84829" y2="71014"/>
                        <a14:foregroundMark x1="78312" y1="53865" x2="78312" y2="53865"/>
                        <a14:foregroundMark x1="85363" y1="59903" x2="86004" y2="62319"/>
                        <a14:foregroundMark x1="91453" y1="86473" x2="91453" y2="86473"/>
                        <a14:foregroundMark x1="51816" y1="23671" x2="51816" y2="23671"/>
                        <a14:foregroundMark x1="50534" y1="30193" x2="50534" y2="30193"/>
                        <a14:foregroundMark x1="52564" y1="32126" x2="52564" y2="32126"/>
                        <a14:foregroundMark x1="50321" y1="12077" x2="50321" y2="12077"/>
                        <a14:foregroundMark x1="46261" y1="18841" x2="46261" y2="18841"/>
                        <a14:foregroundMark x1="45833" y1="17391" x2="45833" y2="17391"/>
                        <a14:foregroundMark x1="39103" y1="4831" x2="39103" y2="4831"/>
                        <a14:foregroundMark x1="31838" y1="8454" x2="31838" y2="8454"/>
                        <a14:foregroundMark x1="32372" y1="3623" x2="32372" y2="3623"/>
                        <a14:foregroundMark x1="84509" y1="86473" x2="84509" y2="86473"/>
                        <a14:foregroundMark x1="60150" y1="70531" x2="60150" y2="70531"/>
                        <a14:foregroundMark x1="62286" y1="71256" x2="62286" y2="71256"/>
                        <a14:foregroundMark x1="82799" y1="30918" x2="82799" y2="30918"/>
                        <a14:foregroundMark x1="80769" y1="29952" x2="80769" y2="29952"/>
                        <a14:foregroundMark x1="83547" y1="25362" x2="83547" y2="25362"/>
                        <a14:foregroundMark x1="75214" y1="53140" x2="75214" y2="53140"/>
                        <a14:foregroundMark x1="77778" y1="61111" x2="77778" y2="61111"/>
                        <a14:foregroundMark x1="81517" y1="49758" x2="81517" y2="49758"/>
                        <a14:foregroundMark x1="76923" y1="61353" x2="76923" y2="61353"/>
                        <a14:foregroundMark x1="80769" y1="44444" x2="80769" y2="44444"/>
                        <a14:foregroundMark x1="54915" y1="31884" x2="54915" y2="31884"/>
                      </a14:backgroundRemoval>
                    </a14:imgEffect>
                  </a14:imgLayer>
                </a14:imgProps>
              </a:ext>
              <a:ext uri="{28A0092B-C50C-407E-A947-70E740481C1C}">
                <a14:useLocalDpi xmlns:a14="http://schemas.microsoft.com/office/drawing/2010/main" val="0"/>
              </a:ext>
            </a:extLst>
          </a:blip>
          <a:srcRect/>
          <a:stretch>
            <a:fillRect/>
          </a:stretch>
        </p:blipFill>
        <p:spPr bwMode="auto">
          <a:xfrm>
            <a:off x="3089189" y="329514"/>
            <a:ext cx="5898292" cy="226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619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p:txBody>
          <a:bodyPr/>
          <a:lstStyle/>
          <a:p>
            <a:r>
              <a:rPr lang="en-US" dirty="0"/>
              <a:t>R-INLA</a:t>
            </a:r>
          </a:p>
        </p:txBody>
      </p:sp>
      <p:sp>
        <p:nvSpPr>
          <p:cNvPr id="3" name="Content Placeholder 2">
            <a:extLst>
              <a:ext uri="{FF2B5EF4-FFF2-40B4-BE49-F238E27FC236}">
                <a16:creationId xmlns:a16="http://schemas.microsoft.com/office/drawing/2014/main" id="{4995C8D6-99F8-13DC-18BE-45586FFD7873}"/>
              </a:ext>
            </a:extLst>
          </p:cNvPr>
          <p:cNvSpPr>
            <a:spLocks noGrp="1"/>
          </p:cNvSpPr>
          <p:nvPr>
            <p:ph idx="1"/>
          </p:nvPr>
        </p:nvSpPr>
        <p:spPr>
          <a:xfrm>
            <a:off x="1079500" y="1790700"/>
            <a:ext cx="10026650" cy="4532279"/>
          </a:xfrm>
        </p:spPr>
        <p:txBody>
          <a:bodyPr>
            <a:normAutofit fontScale="92500" lnSpcReduction="10000"/>
          </a:bodyPr>
          <a:lstStyle/>
          <a:p>
            <a:r>
              <a:rPr lang="en-US" dirty="0"/>
              <a:t>R package for Bayesian analysis using INLA.</a:t>
            </a:r>
          </a:p>
          <a:p>
            <a:r>
              <a:rPr lang="en-US" dirty="0"/>
              <a:t>Not on CRAN → install from the official INLA repository.</a:t>
            </a:r>
          </a:p>
          <a:p>
            <a:r>
              <a:rPr lang="en-US" dirty="0"/>
              <a:t>Supports spatial models, survival analysis, and more.</a:t>
            </a:r>
          </a:p>
          <a:p>
            <a:pPr lvl="1"/>
            <a:endParaRPr lang="en-US" dirty="0"/>
          </a:p>
          <a:p>
            <a:pPr lvl="1"/>
            <a:r>
              <a:rPr lang="en-US" dirty="0"/>
              <a:t>	</a:t>
            </a:r>
            <a:r>
              <a:rPr lang="en-US" dirty="0" err="1"/>
              <a:t>install.packages</a:t>
            </a:r>
            <a:r>
              <a:rPr lang="en-US" dirty="0"/>
              <a:t>("INLA", repos="https://inla.r-inla-download.org/R/stable")</a:t>
            </a:r>
          </a:p>
          <a:p>
            <a:pPr lvl="1"/>
            <a:endParaRPr lang="en-US" dirty="0"/>
          </a:p>
          <a:p>
            <a:pPr lvl="1" algn="ctr"/>
            <a:r>
              <a:rPr lang="en-US" sz="2600" b="1" dirty="0" err="1"/>
              <a:t>inla</a:t>
            </a:r>
            <a:r>
              <a:rPr lang="en-US" sz="2600" b="1" dirty="0"/>
              <a:t>(formula, data, f, family, </a:t>
            </a:r>
            <a:r>
              <a:rPr lang="en-US" sz="2600" b="1" dirty="0" err="1"/>
              <a:t>control.compute</a:t>
            </a:r>
            <a:r>
              <a:rPr lang="en-US" sz="2600" b="1" dirty="0"/>
              <a:t> = list())</a:t>
            </a:r>
            <a:endParaRPr lang="en-US" b="1" dirty="0"/>
          </a:p>
          <a:p>
            <a:pPr lvl="1"/>
            <a:r>
              <a:rPr lang="en-US" dirty="0"/>
              <a:t>	</a:t>
            </a:r>
          </a:p>
          <a:p>
            <a:pPr lvl="1"/>
            <a:r>
              <a:rPr lang="en-US" dirty="0"/>
              <a:t>	</a:t>
            </a:r>
            <a:r>
              <a:rPr lang="en-US" dirty="0" err="1"/>
              <a:t>inla</a:t>
            </a:r>
            <a:r>
              <a:rPr lang="en-US" dirty="0"/>
              <a:t>(): Fits Bayesian models.</a:t>
            </a:r>
          </a:p>
          <a:p>
            <a:pPr lvl="1"/>
            <a:r>
              <a:rPr lang="en-US" dirty="0"/>
              <a:t>	f(): Defines random effects (spatial, temporal).</a:t>
            </a:r>
          </a:p>
          <a:p>
            <a:pPr lvl="1"/>
            <a:r>
              <a:rPr lang="en-US" dirty="0"/>
              <a:t>	</a:t>
            </a:r>
            <a:r>
              <a:rPr lang="en-US" dirty="0" err="1"/>
              <a:t>control.compute</a:t>
            </a:r>
            <a:r>
              <a:rPr lang="en-US" dirty="0"/>
              <a:t>: Computes model selection metrics.</a:t>
            </a:r>
          </a:p>
        </p:txBody>
      </p:sp>
    </p:spTree>
    <p:extLst>
      <p:ext uri="{BB962C8B-B14F-4D97-AF65-F5344CB8AC3E}">
        <p14:creationId xmlns:p14="http://schemas.microsoft.com/office/powerpoint/2010/main" val="24207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p:txBody>
          <a:bodyPr/>
          <a:lstStyle/>
          <a:p>
            <a:r>
              <a:rPr lang="en-US" dirty="0"/>
              <a:t>R-INLA</a:t>
            </a:r>
          </a:p>
        </p:txBody>
      </p:sp>
      <p:sp>
        <p:nvSpPr>
          <p:cNvPr id="3" name="Content Placeholder 2">
            <a:extLst>
              <a:ext uri="{FF2B5EF4-FFF2-40B4-BE49-F238E27FC236}">
                <a16:creationId xmlns:a16="http://schemas.microsoft.com/office/drawing/2014/main" id="{4995C8D6-99F8-13DC-18BE-45586FFD7873}"/>
              </a:ext>
            </a:extLst>
          </p:cNvPr>
          <p:cNvSpPr>
            <a:spLocks noGrp="1"/>
          </p:cNvSpPr>
          <p:nvPr>
            <p:ph idx="1"/>
          </p:nvPr>
        </p:nvSpPr>
        <p:spPr/>
        <p:txBody>
          <a:bodyPr/>
          <a:lstStyle/>
          <a:p>
            <a:r>
              <a:rPr lang="en-US" dirty="0"/>
              <a:t>Data: The </a:t>
            </a:r>
            <a:r>
              <a:rPr lang="en-US" dirty="0" err="1"/>
              <a:t>nc.sids</a:t>
            </a:r>
            <a:r>
              <a:rPr lang="en-US" dirty="0"/>
              <a:t> dataset in the </a:t>
            </a:r>
            <a:r>
              <a:rPr lang="en-US" dirty="0" err="1"/>
              <a:t>spData</a:t>
            </a:r>
            <a:r>
              <a:rPr lang="en-US" dirty="0"/>
              <a:t> package contains information about the number of deaths by sudden infant death syndrome (SIDS) in North Carolina.</a:t>
            </a:r>
          </a:p>
        </p:txBody>
      </p:sp>
      <p:pic>
        <p:nvPicPr>
          <p:cNvPr id="5" name="Picture 4">
            <a:extLst>
              <a:ext uri="{FF2B5EF4-FFF2-40B4-BE49-F238E27FC236}">
                <a16:creationId xmlns:a16="http://schemas.microsoft.com/office/drawing/2014/main" id="{F485A7EC-D5AD-4049-7C94-0A184B04EC84}"/>
              </a:ext>
            </a:extLst>
          </p:cNvPr>
          <p:cNvPicPr>
            <a:picLocks noChangeAspect="1"/>
          </p:cNvPicPr>
          <p:nvPr/>
        </p:nvPicPr>
        <p:blipFill>
          <a:blip r:embed="rId2"/>
          <a:stretch>
            <a:fillRect/>
          </a:stretch>
        </p:blipFill>
        <p:spPr>
          <a:xfrm>
            <a:off x="2352354" y="2790925"/>
            <a:ext cx="7480941" cy="3289987"/>
          </a:xfrm>
          <a:prstGeom prst="rect">
            <a:avLst/>
          </a:prstGeom>
        </p:spPr>
      </p:pic>
    </p:spTree>
    <p:extLst>
      <p:ext uri="{BB962C8B-B14F-4D97-AF65-F5344CB8AC3E}">
        <p14:creationId xmlns:p14="http://schemas.microsoft.com/office/powerpoint/2010/main" val="36195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a:xfrm>
            <a:off x="1079500" y="365286"/>
            <a:ext cx="10026650" cy="655637"/>
          </a:xfrm>
        </p:spPr>
        <p:txBody>
          <a:bodyPr/>
          <a:lstStyle/>
          <a:p>
            <a:r>
              <a:rPr lang="en-US" dirty="0"/>
              <a:t>Case Study</a:t>
            </a:r>
          </a:p>
        </p:txBody>
      </p:sp>
      <p:sp>
        <p:nvSpPr>
          <p:cNvPr id="3" name="Content Placeholder 2">
            <a:extLst>
              <a:ext uri="{FF2B5EF4-FFF2-40B4-BE49-F238E27FC236}">
                <a16:creationId xmlns:a16="http://schemas.microsoft.com/office/drawing/2014/main" id="{4995C8D6-99F8-13DC-18BE-45586FFD7873}"/>
              </a:ext>
            </a:extLst>
          </p:cNvPr>
          <p:cNvSpPr>
            <a:spLocks noGrp="1"/>
          </p:cNvSpPr>
          <p:nvPr>
            <p:ph idx="1"/>
          </p:nvPr>
        </p:nvSpPr>
        <p:spPr>
          <a:xfrm>
            <a:off x="987221" y="1020923"/>
            <a:ext cx="10026650" cy="5648325"/>
          </a:xfrm>
        </p:spPr>
        <p:txBody>
          <a:bodyPr/>
          <a:lstStyle/>
          <a:p>
            <a:r>
              <a:rPr lang="en-US" dirty="0"/>
              <a:t>These data can be modeled using a Poisson regression to explain the number of cases of SIDS in the available covariates. The period 1974-1978 will be considered, and the model to be fit is:</a:t>
            </a:r>
          </a:p>
          <a:p>
            <a:endParaRPr lang="en-US" dirty="0"/>
          </a:p>
          <a:p>
            <a:pPr marL="0" indent="0">
              <a:buNone/>
            </a:pPr>
            <a:endParaRPr lang="en-US" dirty="0"/>
          </a:p>
          <a:p>
            <a:r>
              <a:rPr lang="en-US" dirty="0"/>
              <a:t>The expected number of cases is included as an offset in the model to account for the uneven distribution of the population across the counties in North Carolina. </a:t>
            </a:r>
          </a:p>
          <a:p>
            <a:r>
              <a:rPr lang="en-US" dirty="0"/>
              <a:t>It is computed by multiplying the overall mortality rate of SIDS by the number of births in each county Pi (which is the population at risk),</a:t>
            </a:r>
          </a:p>
        </p:txBody>
      </p:sp>
      <p:pic>
        <p:nvPicPr>
          <p:cNvPr id="5" name="Picture 4">
            <a:extLst>
              <a:ext uri="{FF2B5EF4-FFF2-40B4-BE49-F238E27FC236}">
                <a16:creationId xmlns:a16="http://schemas.microsoft.com/office/drawing/2014/main" id="{699BDF87-D38F-C655-7B20-F941B06092CF}"/>
              </a:ext>
            </a:extLst>
          </p:cNvPr>
          <p:cNvPicPr>
            <a:picLocks noChangeAspect="1"/>
          </p:cNvPicPr>
          <p:nvPr/>
        </p:nvPicPr>
        <p:blipFill>
          <a:blip r:embed="rId3"/>
          <a:stretch>
            <a:fillRect/>
          </a:stretch>
        </p:blipFill>
        <p:spPr>
          <a:xfrm>
            <a:off x="3570386" y="2332509"/>
            <a:ext cx="5044877" cy="891617"/>
          </a:xfrm>
          <a:prstGeom prst="rect">
            <a:avLst/>
          </a:prstGeom>
        </p:spPr>
      </p:pic>
      <p:pic>
        <p:nvPicPr>
          <p:cNvPr id="7" name="Picture 6">
            <a:extLst>
              <a:ext uri="{FF2B5EF4-FFF2-40B4-BE49-F238E27FC236}">
                <a16:creationId xmlns:a16="http://schemas.microsoft.com/office/drawing/2014/main" id="{816F9A9B-58A6-9B8F-0E23-0043C06917D5}"/>
              </a:ext>
            </a:extLst>
          </p:cNvPr>
          <p:cNvPicPr>
            <a:picLocks noChangeAspect="1"/>
          </p:cNvPicPr>
          <p:nvPr/>
        </p:nvPicPr>
        <p:blipFill>
          <a:blip r:embed="rId4"/>
          <a:stretch>
            <a:fillRect/>
          </a:stretch>
        </p:blipFill>
        <p:spPr>
          <a:xfrm>
            <a:off x="4794984" y="5085817"/>
            <a:ext cx="2149026" cy="998307"/>
          </a:xfrm>
          <a:prstGeom prst="rect">
            <a:avLst/>
          </a:prstGeom>
        </p:spPr>
      </p:pic>
    </p:spTree>
    <p:extLst>
      <p:ext uri="{BB962C8B-B14F-4D97-AF65-F5344CB8AC3E}">
        <p14:creationId xmlns:p14="http://schemas.microsoft.com/office/powerpoint/2010/main" val="372071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p:txBody>
          <a:bodyPr/>
          <a:lstStyle/>
          <a:p>
            <a:r>
              <a:rPr lang="en-US" dirty="0"/>
              <a:t>R Implementation</a:t>
            </a:r>
          </a:p>
        </p:txBody>
      </p:sp>
      <p:sp>
        <p:nvSpPr>
          <p:cNvPr id="3" name="Content Placeholder 2">
            <a:extLst>
              <a:ext uri="{FF2B5EF4-FFF2-40B4-BE49-F238E27FC236}">
                <a16:creationId xmlns:a16="http://schemas.microsoft.com/office/drawing/2014/main" id="{4995C8D6-99F8-13DC-18BE-45586FFD7873}"/>
              </a:ext>
            </a:extLst>
          </p:cNvPr>
          <p:cNvSpPr>
            <a:spLocks noGrp="1"/>
          </p:cNvSpPr>
          <p:nvPr>
            <p:ph idx="1"/>
          </p:nvPr>
        </p:nvSpPr>
        <p:spPr>
          <a:xfrm>
            <a:off x="1079500" y="1790700"/>
            <a:ext cx="5732361" cy="2949080"/>
          </a:xfrm>
        </p:spPr>
        <p:txBody>
          <a:bodyPr>
            <a:normAutofit fontScale="77500" lnSpcReduction="20000"/>
          </a:bodyPr>
          <a:lstStyle/>
          <a:p>
            <a:pPr marL="0" indent="0">
              <a:buNone/>
            </a:pPr>
            <a:r>
              <a:rPr lang="en-US" dirty="0"/>
              <a:t>library("</a:t>
            </a:r>
            <a:r>
              <a:rPr lang="en-US" dirty="0" err="1"/>
              <a:t>spdep</a:t>
            </a:r>
            <a:r>
              <a:rPr lang="en-US" dirty="0"/>
              <a:t>")</a:t>
            </a:r>
          </a:p>
          <a:p>
            <a:pPr marL="0" indent="0">
              <a:buNone/>
            </a:pPr>
            <a:r>
              <a:rPr lang="en-US" dirty="0"/>
              <a:t>data(</a:t>
            </a:r>
            <a:r>
              <a:rPr lang="en-US" dirty="0" err="1"/>
              <a:t>nc.sids</a:t>
            </a:r>
            <a:r>
              <a:rPr lang="en-US" dirty="0"/>
              <a:t>)</a:t>
            </a:r>
          </a:p>
          <a:p>
            <a:pPr marL="0" indent="0">
              <a:buNone/>
            </a:pPr>
            <a:r>
              <a:rPr lang="en-US" dirty="0"/>
              <a:t># Overall rate</a:t>
            </a:r>
          </a:p>
          <a:p>
            <a:pPr marL="0" indent="0">
              <a:buNone/>
            </a:pPr>
            <a:r>
              <a:rPr lang="en-US" dirty="0"/>
              <a:t>r &lt;- sum(nc.sids$SID74) / sum(nc.sids$BIR74)</a:t>
            </a:r>
          </a:p>
          <a:p>
            <a:pPr marL="0" indent="0">
              <a:buNone/>
            </a:pPr>
            <a:r>
              <a:rPr lang="en-US" dirty="0"/>
              <a:t># Expected SIDS per county</a:t>
            </a:r>
          </a:p>
          <a:p>
            <a:pPr marL="0" indent="0">
              <a:buNone/>
            </a:pPr>
            <a:r>
              <a:rPr lang="en-US" dirty="0"/>
              <a:t>nc.sids$EXP74 &lt;- r * nc.sids$BIR74</a:t>
            </a:r>
          </a:p>
          <a:p>
            <a:pPr marL="0" indent="0">
              <a:buNone/>
            </a:pPr>
            <a:r>
              <a:rPr lang="en-US" dirty="0"/>
              <a:t># Proportion of non-white births</a:t>
            </a:r>
          </a:p>
          <a:p>
            <a:pPr marL="0" indent="0">
              <a:buNone/>
            </a:pPr>
            <a:r>
              <a:rPr lang="en-US" dirty="0"/>
              <a:t>nc.sids$NWPROP74 &lt;- nc.sids$NWBIR74 / nc.sids$BIR74</a:t>
            </a:r>
          </a:p>
        </p:txBody>
      </p:sp>
      <p:sp>
        <p:nvSpPr>
          <p:cNvPr id="7" name="TextBox 6">
            <a:extLst>
              <a:ext uri="{FF2B5EF4-FFF2-40B4-BE49-F238E27FC236}">
                <a16:creationId xmlns:a16="http://schemas.microsoft.com/office/drawing/2014/main" id="{761F70DF-709D-439B-7160-E897B8656708}"/>
              </a:ext>
            </a:extLst>
          </p:cNvPr>
          <p:cNvSpPr txBox="1"/>
          <p:nvPr/>
        </p:nvSpPr>
        <p:spPr>
          <a:xfrm>
            <a:off x="1502707" y="5085912"/>
            <a:ext cx="9817799" cy="1015663"/>
          </a:xfrm>
          <a:prstGeom prst="rect">
            <a:avLst/>
          </a:prstGeom>
          <a:noFill/>
        </p:spPr>
        <p:txBody>
          <a:bodyPr wrap="square">
            <a:spAutoFit/>
          </a:bodyPr>
          <a:lstStyle/>
          <a:p>
            <a:r>
              <a:rPr lang="en-US" sz="2000" b="1" dirty="0" err="1"/>
              <a:t>m.pois</a:t>
            </a:r>
            <a:r>
              <a:rPr lang="en-US" sz="2000" b="1" dirty="0"/>
              <a:t> &lt;- </a:t>
            </a:r>
            <a:r>
              <a:rPr lang="en-US" sz="2000" b="1" dirty="0" err="1"/>
              <a:t>inla</a:t>
            </a:r>
            <a:r>
              <a:rPr lang="en-US" sz="2000" b="1" dirty="0"/>
              <a:t>(SID74 ~ NWPROP74, data = </a:t>
            </a:r>
            <a:r>
              <a:rPr lang="en-US" sz="2000" b="1" dirty="0" err="1"/>
              <a:t>nc.sids</a:t>
            </a:r>
            <a:r>
              <a:rPr lang="en-US" sz="2000" b="1" dirty="0"/>
              <a:t>, family = "</a:t>
            </a:r>
            <a:r>
              <a:rPr lang="en-US" sz="2000" b="1" dirty="0" err="1"/>
              <a:t>poisson</a:t>
            </a:r>
            <a:r>
              <a:rPr lang="en-US" sz="2000" b="1" dirty="0"/>
              <a:t>", E = EXP74)</a:t>
            </a:r>
          </a:p>
          <a:p>
            <a:endParaRPr lang="en-US" sz="2000" b="1" dirty="0"/>
          </a:p>
          <a:p>
            <a:r>
              <a:rPr lang="en-US" sz="2000" b="1" dirty="0"/>
              <a:t>summary(</a:t>
            </a:r>
            <a:r>
              <a:rPr lang="en-US" sz="2000" b="1" dirty="0" err="1"/>
              <a:t>m.pois</a:t>
            </a:r>
            <a:r>
              <a:rPr lang="en-US" sz="2000" b="1" dirty="0"/>
              <a:t>)</a:t>
            </a:r>
          </a:p>
        </p:txBody>
      </p:sp>
    </p:spTree>
    <p:extLst>
      <p:ext uri="{BB962C8B-B14F-4D97-AF65-F5344CB8AC3E}">
        <p14:creationId xmlns:p14="http://schemas.microsoft.com/office/powerpoint/2010/main" val="191619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C230C4-8B1E-2357-972C-C1B9625F7843}"/>
              </a:ext>
            </a:extLst>
          </p:cNvPr>
          <p:cNvPicPr>
            <a:picLocks noGrp="1" noChangeAspect="1"/>
          </p:cNvPicPr>
          <p:nvPr>
            <p:ph idx="1"/>
          </p:nvPr>
        </p:nvPicPr>
        <p:blipFill>
          <a:blip r:embed="rId2"/>
          <a:stretch>
            <a:fillRect/>
          </a:stretch>
        </p:blipFill>
        <p:spPr>
          <a:xfrm>
            <a:off x="886220" y="426891"/>
            <a:ext cx="6638482" cy="3978275"/>
          </a:xfrm>
        </p:spPr>
      </p:pic>
      <p:sp>
        <p:nvSpPr>
          <p:cNvPr id="7" name="TextBox 6">
            <a:extLst>
              <a:ext uri="{FF2B5EF4-FFF2-40B4-BE49-F238E27FC236}">
                <a16:creationId xmlns:a16="http://schemas.microsoft.com/office/drawing/2014/main" id="{5F0CE8E4-B168-74DC-54F1-CB693B1E4160}"/>
              </a:ext>
            </a:extLst>
          </p:cNvPr>
          <p:cNvSpPr txBox="1"/>
          <p:nvPr/>
        </p:nvSpPr>
        <p:spPr>
          <a:xfrm>
            <a:off x="8129815" y="1459304"/>
            <a:ext cx="2775873" cy="1477328"/>
          </a:xfrm>
          <a:prstGeom prst="rect">
            <a:avLst/>
          </a:prstGeom>
          <a:noFill/>
        </p:spPr>
        <p:txBody>
          <a:bodyPr wrap="square">
            <a:spAutoFit/>
          </a:bodyPr>
          <a:lstStyle/>
          <a:p>
            <a:r>
              <a:rPr lang="en-US" dirty="0"/>
              <a:t>The results point to an increase of cases of SIDS in counties with a high proportion of non-white births.</a:t>
            </a:r>
          </a:p>
        </p:txBody>
      </p:sp>
      <p:sp>
        <p:nvSpPr>
          <p:cNvPr id="11" name="TextBox 10">
            <a:extLst>
              <a:ext uri="{FF2B5EF4-FFF2-40B4-BE49-F238E27FC236}">
                <a16:creationId xmlns:a16="http://schemas.microsoft.com/office/drawing/2014/main" id="{3A085662-F65C-B0C9-8B9B-D429399E2BB5}"/>
              </a:ext>
            </a:extLst>
          </p:cNvPr>
          <p:cNvSpPr txBox="1"/>
          <p:nvPr/>
        </p:nvSpPr>
        <p:spPr>
          <a:xfrm>
            <a:off x="731241" y="4982816"/>
            <a:ext cx="10729518" cy="1477328"/>
          </a:xfrm>
          <a:prstGeom prst="rect">
            <a:avLst/>
          </a:prstGeom>
          <a:noFill/>
        </p:spPr>
        <p:txBody>
          <a:bodyPr wrap="square">
            <a:spAutoFit/>
          </a:bodyPr>
          <a:lstStyle/>
          <a:p>
            <a:r>
              <a:rPr lang="en-US" dirty="0" err="1"/>
              <a:t>Cressie</a:t>
            </a:r>
            <a:r>
              <a:rPr lang="en-US" dirty="0"/>
              <a:t> and Read (1985) note the strong spatial pattern in the cases of SIDS, which produces overdispersion in the data. The inclusion of the proportion of non-white births has a similar spatial pattern and it accounts for some of the over-dispersion, but including a term to account for the extra variation can help to model overdispersion in the data. A simple way to include a term to account for overdispersion is to include i.i.d Gaussian random effects in the model.</a:t>
            </a:r>
          </a:p>
        </p:txBody>
      </p:sp>
    </p:spTree>
    <p:extLst>
      <p:ext uri="{BB962C8B-B14F-4D97-AF65-F5344CB8AC3E}">
        <p14:creationId xmlns:p14="http://schemas.microsoft.com/office/powerpoint/2010/main" val="95152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451784-510F-7D47-1C13-D39F86D626ED}"/>
              </a:ext>
            </a:extLst>
          </p:cNvPr>
          <p:cNvSpPr>
            <a:spLocks noGrp="1"/>
          </p:cNvSpPr>
          <p:nvPr>
            <p:ph idx="1"/>
          </p:nvPr>
        </p:nvSpPr>
        <p:spPr/>
        <p:txBody>
          <a:bodyPr>
            <a:normAutofit/>
          </a:bodyPr>
          <a:lstStyle/>
          <a:p>
            <a:r>
              <a:rPr lang="en-US" dirty="0"/>
              <a:t>Effect u is Gaussian distributed with zero mean and precision τ. By default, INLA will assign this precision a Gamma prior with parameters 1 and 0.00005. The random effect is included in the model by using the f() function</a:t>
            </a:r>
          </a:p>
        </p:txBody>
      </p:sp>
      <p:pic>
        <p:nvPicPr>
          <p:cNvPr id="5" name="Picture 4">
            <a:extLst>
              <a:ext uri="{FF2B5EF4-FFF2-40B4-BE49-F238E27FC236}">
                <a16:creationId xmlns:a16="http://schemas.microsoft.com/office/drawing/2014/main" id="{4D33C15C-75CA-5DCA-DF94-0CD670DDC28D}"/>
              </a:ext>
            </a:extLst>
          </p:cNvPr>
          <p:cNvPicPr>
            <a:picLocks noChangeAspect="1"/>
          </p:cNvPicPr>
          <p:nvPr/>
        </p:nvPicPr>
        <p:blipFill>
          <a:blip r:embed="rId2"/>
          <a:stretch>
            <a:fillRect/>
          </a:stretch>
        </p:blipFill>
        <p:spPr>
          <a:xfrm>
            <a:off x="3444583" y="3384958"/>
            <a:ext cx="5128704" cy="510584"/>
          </a:xfrm>
          <a:prstGeom prst="rect">
            <a:avLst/>
          </a:prstGeom>
        </p:spPr>
      </p:pic>
      <p:sp>
        <p:nvSpPr>
          <p:cNvPr id="8" name="TextBox 7">
            <a:extLst>
              <a:ext uri="{FF2B5EF4-FFF2-40B4-BE49-F238E27FC236}">
                <a16:creationId xmlns:a16="http://schemas.microsoft.com/office/drawing/2014/main" id="{8DAEC3A7-D1A7-60CD-028C-920E887482D0}"/>
              </a:ext>
            </a:extLst>
          </p:cNvPr>
          <p:cNvSpPr txBox="1"/>
          <p:nvPr/>
        </p:nvSpPr>
        <p:spPr>
          <a:xfrm>
            <a:off x="1813014" y="4424359"/>
            <a:ext cx="9302517" cy="646331"/>
          </a:xfrm>
          <a:prstGeom prst="rect">
            <a:avLst/>
          </a:prstGeom>
          <a:noFill/>
        </p:spPr>
        <p:txBody>
          <a:bodyPr wrap="square">
            <a:spAutoFit/>
          </a:bodyPr>
          <a:lstStyle/>
          <a:p>
            <a:r>
              <a:rPr lang="en-US" b="1" dirty="0" err="1"/>
              <a:t>m.poisover</a:t>
            </a:r>
            <a:r>
              <a:rPr lang="en-US" b="1" dirty="0"/>
              <a:t> &lt;- </a:t>
            </a:r>
            <a:r>
              <a:rPr lang="en-US" b="1" dirty="0" err="1"/>
              <a:t>inla</a:t>
            </a:r>
            <a:r>
              <a:rPr lang="en-US" b="1" dirty="0"/>
              <a:t>(SID74 ~ NWPROP74 + f(CNTY.ID, model = "</a:t>
            </a:r>
            <a:r>
              <a:rPr lang="en-US" b="1" dirty="0" err="1"/>
              <a:t>iid</a:t>
            </a:r>
            <a:r>
              <a:rPr lang="en-US" b="1" dirty="0"/>
              <a:t>"),</a:t>
            </a:r>
          </a:p>
          <a:p>
            <a:r>
              <a:rPr lang="en-US" b="1" dirty="0"/>
              <a:t>  data = </a:t>
            </a:r>
            <a:r>
              <a:rPr lang="en-US" b="1" dirty="0" err="1"/>
              <a:t>nc.sids</a:t>
            </a:r>
            <a:r>
              <a:rPr lang="en-US" b="1" dirty="0"/>
              <a:t>, family = "</a:t>
            </a:r>
            <a:r>
              <a:rPr lang="en-US" b="1" dirty="0" err="1"/>
              <a:t>poisson</a:t>
            </a:r>
            <a:r>
              <a:rPr lang="en-US" b="1" dirty="0"/>
              <a:t>", E = EXP74)</a:t>
            </a:r>
          </a:p>
        </p:txBody>
      </p:sp>
    </p:spTree>
    <p:extLst>
      <p:ext uri="{BB962C8B-B14F-4D97-AF65-F5344CB8AC3E}">
        <p14:creationId xmlns:p14="http://schemas.microsoft.com/office/powerpoint/2010/main" val="3030003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451784-510F-7D47-1C13-D39F86D626ED}"/>
              </a:ext>
            </a:extLst>
          </p:cNvPr>
          <p:cNvSpPr>
            <a:spLocks noGrp="1"/>
          </p:cNvSpPr>
          <p:nvPr>
            <p:ph idx="1"/>
          </p:nvPr>
        </p:nvSpPr>
        <p:spPr>
          <a:xfrm>
            <a:off x="6935016" y="1439862"/>
            <a:ext cx="5016500" cy="3978275"/>
          </a:xfrm>
        </p:spPr>
        <p:txBody>
          <a:bodyPr>
            <a:normAutofit fontScale="85000" lnSpcReduction="20000"/>
          </a:bodyPr>
          <a:lstStyle/>
          <a:p>
            <a:r>
              <a:rPr lang="en-US" dirty="0"/>
              <a:t>Note the large posterior mean and median of the precision of the Gaussian random effects. This probably indicates that the covariate explains the overdispersion in the data well.</a:t>
            </a:r>
          </a:p>
          <a:p>
            <a:r>
              <a:rPr lang="en-US" dirty="0"/>
              <a:t>Furthermore, the marginal likelihood of the latest model is smaller than that of the previous one, and it cannot be considered as a model with a better fit. </a:t>
            </a:r>
          </a:p>
          <a:p>
            <a:r>
              <a:rPr lang="en-US" dirty="0"/>
              <a:t>The new model is also more complex in terms of its structure and the estimated effective number of parameters. Hence, the model with no random effects should be preferred for this analysis.</a:t>
            </a:r>
          </a:p>
        </p:txBody>
      </p:sp>
      <p:pic>
        <p:nvPicPr>
          <p:cNvPr id="5" name="Picture 4">
            <a:extLst>
              <a:ext uri="{FF2B5EF4-FFF2-40B4-BE49-F238E27FC236}">
                <a16:creationId xmlns:a16="http://schemas.microsoft.com/office/drawing/2014/main" id="{A12C97B7-3721-65E2-86F3-EC3C89432FAD}"/>
              </a:ext>
            </a:extLst>
          </p:cNvPr>
          <p:cNvPicPr>
            <a:picLocks noChangeAspect="1"/>
          </p:cNvPicPr>
          <p:nvPr/>
        </p:nvPicPr>
        <p:blipFill>
          <a:blip r:embed="rId2"/>
          <a:stretch>
            <a:fillRect/>
          </a:stretch>
        </p:blipFill>
        <p:spPr>
          <a:xfrm>
            <a:off x="848398" y="935858"/>
            <a:ext cx="5829594" cy="4986284"/>
          </a:xfrm>
          <a:prstGeom prst="rect">
            <a:avLst/>
          </a:prstGeom>
        </p:spPr>
      </p:pic>
    </p:spTree>
    <p:extLst>
      <p:ext uri="{BB962C8B-B14F-4D97-AF65-F5344CB8AC3E}">
        <p14:creationId xmlns:p14="http://schemas.microsoft.com/office/powerpoint/2010/main" val="2425292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1F54D-0EEF-35A8-40CD-39C802F4739A}"/>
              </a:ext>
            </a:extLst>
          </p:cNvPr>
          <p:cNvSpPr>
            <a:spLocks noGrp="1"/>
          </p:cNvSpPr>
          <p:nvPr>
            <p:ph type="title"/>
          </p:nvPr>
        </p:nvSpPr>
        <p:spPr/>
        <p:txBody>
          <a:bodyPr/>
          <a:lstStyle/>
          <a:p>
            <a:r>
              <a:rPr lang="en-US" dirty="0"/>
              <a:t>Model assessment</a:t>
            </a:r>
          </a:p>
        </p:txBody>
      </p:sp>
      <p:pic>
        <p:nvPicPr>
          <p:cNvPr id="5" name="Content Placeholder 4">
            <a:extLst>
              <a:ext uri="{FF2B5EF4-FFF2-40B4-BE49-F238E27FC236}">
                <a16:creationId xmlns:a16="http://schemas.microsoft.com/office/drawing/2014/main" id="{54801CEF-F664-B39C-39B4-8CA2E5BA1321}"/>
              </a:ext>
            </a:extLst>
          </p:cNvPr>
          <p:cNvPicPr>
            <a:picLocks noGrp="1" noChangeAspect="1"/>
          </p:cNvPicPr>
          <p:nvPr>
            <p:ph idx="1"/>
          </p:nvPr>
        </p:nvPicPr>
        <p:blipFill>
          <a:blip r:embed="rId2"/>
          <a:stretch>
            <a:fillRect/>
          </a:stretch>
        </p:blipFill>
        <p:spPr>
          <a:xfrm>
            <a:off x="2455486" y="1911604"/>
            <a:ext cx="7605419" cy="2705334"/>
          </a:xfrm>
        </p:spPr>
      </p:pic>
    </p:spTree>
    <p:extLst>
      <p:ext uri="{BB962C8B-B14F-4D97-AF65-F5344CB8AC3E}">
        <p14:creationId xmlns:p14="http://schemas.microsoft.com/office/powerpoint/2010/main" val="2683582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2536E1D-5AF0-00A8-C7D0-459B1A4613D2}"/>
              </a:ext>
            </a:extLst>
          </p:cNvPr>
          <p:cNvPicPr>
            <a:picLocks noGrp="1" noChangeAspect="1"/>
          </p:cNvPicPr>
          <p:nvPr>
            <p:ph idx="1"/>
          </p:nvPr>
        </p:nvPicPr>
        <p:blipFill>
          <a:blip r:embed="rId2"/>
          <a:stretch>
            <a:fillRect/>
          </a:stretch>
        </p:blipFill>
        <p:spPr>
          <a:xfrm>
            <a:off x="2199412" y="2545003"/>
            <a:ext cx="7407282" cy="1767993"/>
          </a:xfrm>
        </p:spPr>
      </p:pic>
      <p:sp>
        <p:nvSpPr>
          <p:cNvPr id="5" name="TextBox 4">
            <a:extLst>
              <a:ext uri="{FF2B5EF4-FFF2-40B4-BE49-F238E27FC236}">
                <a16:creationId xmlns:a16="http://schemas.microsoft.com/office/drawing/2014/main" id="{FCF074CC-2B70-627B-E0D9-1D4B6DCA962E}"/>
              </a:ext>
            </a:extLst>
          </p:cNvPr>
          <p:cNvSpPr txBox="1"/>
          <p:nvPr/>
        </p:nvSpPr>
        <p:spPr>
          <a:xfrm>
            <a:off x="2321340" y="401662"/>
            <a:ext cx="7787394" cy="1815882"/>
          </a:xfrm>
          <a:prstGeom prst="rect">
            <a:avLst/>
          </a:prstGeom>
          <a:noFill/>
        </p:spPr>
        <p:txBody>
          <a:bodyPr wrap="square">
            <a:spAutoFit/>
          </a:bodyPr>
          <a:lstStyle/>
          <a:p>
            <a:r>
              <a:rPr lang="en-US" sz="1400" dirty="0"/>
              <a:t># Poisson model</a:t>
            </a:r>
          </a:p>
          <a:p>
            <a:r>
              <a:rPr lang="en-US" sz="1400" dirty="0" err="1"/>
              <a:t>m.pois</a:t>
            </a:r>
            <a:r>
              <a:rPr lang="en-US" sz="1400" dirty="0"/>
              <a:t> &lt;- </a:t>
            </a:r>
            <a:r>
              <a:rPr lang="en-US" sz="1400" dirty="0" err="1"/>
              <a:t>inla</a:t>
            </a:r>
            <a:r>
              <a:rPr lang="en-US" sz="1400" dirty="0"/>
              <a:t>(SID74 ~ NWPROP74, data = </a:t>
            </a:r>
            <a:r>
              <a:rPr lang="en-US" sz="1400" dirty="0" err="1"/>
              <a:t>nc.sids</a:t>
            </a:r>
            <a:r>
              <a:rPr lang="en-US" sz="1400" dirty="0"/>
              <a:t>, family = "</a:t>
            </a:r>
            <a:r>
              <a:rPr lang="en-US" sz="1400" dirty="0" err="1"/>
              <a:t>poisson</a:t>
            </a:r>
            <a:r>
              <a:rPr lang="en-US" sz="1400" dirty="0"/>
              <a:t>",</a:t>
            </a:r>
          </a:p>
          <a:p>
            <a:r>
              <a:rPr lang="en-US" sz="1400" dirty="0"/>
              <a:t>  E = EXP74, </a:t>
            </a:r>
            <a:r>
              <a:rPr lang="en-US" sz="1400" dirty="0" err="1"/>
              <a:t>control.compute</a:t>
            </a:r>
            <a:r>
              <a:rPr lang="en-US" sz="1400" dirty="0"/>
              <a:t> = list(</a:t>
            </a:r>
            <a:r>
              <a:rPr lang="en-US" sz="1400" dirty="0" err="1"/>
              <a:t>cpo</a:t>
            </a:r>
            <a:r>
              <a:rPr lang="en-US" sz="1400" dirty="0"/>
              <a:t> = TRUE, </a:t>
            </a:r>
            <a:r>
              <a:rPr lang="en-US" sz="1400" dirty="0" err="1"/>
              <a:t>dic</a:t>
            </a:r>
            <a:r>
              <a:rPr lang="en-US" sz="1400" dirty="0"/>
              <a:t> = TRUE, </a:t>
            </a:r>
            <a:r>
              <a:rPr lang="en-US" sz="1400" dirty="0" err="1"/>
              <a:t>waic</a:t>
            </a:r>
            <a:r>
              <a:rPr lang="en-US" sz="1400" dirty="0"/>
              <a:t> = TRUE))</a:t>
            </a:r>
          </a:p>
          <a:p>
            <a:endParaRPr lang="en-US" sz="1400" dirty="0"/>
          </a:p>
          <a:p>
            <a:r>
              <a:rPr lang="en-US" sz="1400" dirty="0"/>
              <a:t># Poisson model with </a:t>
            </a:r>
            <a:r>
              <a:rPr lang="en-US" sz="1400" dirty="0" err="1"/>
              <a:t>iid</a:t>
            </a:r>
            <a:r>
              <a:rPr lang="en-US" sz="1400" dirty="0"/>
              <a:t> random effects</a:t>
            </a:r>
          </a:p>
          <a:p>
            <a:r>
              <a:rPr lang="en-US" sz="1400" dirty="0" err="1"/>
              <a:t>m.poisover</a:t>
            </a:r>
            <a:r>
              <a:rPr lang="en-US" sz="1400" dirty="0"/>
              <a:t> &lt;- </a:t>
            </a:r>
            <a:r>
              <a:rPr lang="en-US" sz="1400" dirty="0" err="1"/>
              <a:t>inla</a:t>
            </a:r>
            <a:r>
              <a:rPr lang="en-US" sz="1400" dirty="0"/>
              <a:t>(SID74 ~ NWPROP74 + f(CNTY.ID, model = "</a:t>
            </a:r>
            <a:r>
              <a:rPr lang="en-US" sz="1400" dirty="0" err="1"/>
              <a:t>iid</a:t>
            </a:r>
            <a:r>
              <a:rPr lang="en-US" sz="1400" dirty="0"/>
              <a:t>"),</a:t>
            </a:r>
          </a:p>
          <a:p>
            <a:r>
              <a:rPr lang="en-US" sz="1400" dirty="0"/>
              <a:t>  data = </a:t>
            </a:r>
            <a:r>
              <a:rPr lang="en-US" sz="1400" dirty="0" err="1"/>
              <a:t>nc.sids</a:t>
            </a:r>
            <a:r>
              <a:rPr lang="en-US" sz="1400" dirty="0"/>
              <a:t>, family = "</a:t>
            </a:r>
            <a:r>
              <a:rPr lang="en-US" sz="1400" dirty="0" err="1"/>
              <a:t>poisson</a:t>
            </a:r>
            <a:r>
              <a:rPr lang="en-US" sz="1400" dirty="0"/>
              <a:t>", E = EXP74,</a:t>
            </a:r>
          </a:p>
          <a:p>
            <a:r>
              <a:rPr lang="en-US" sz="1400" dirty="0"/>
              <a:t>  </a:t>
            </a:r>
            <a:r>
              <a:rPr lang="en-US" sz="1400" dirty="0" err="1"/>
              <a:t>control.compute</a:t>
            </a:r>
            <a:r>
              <a:rPr lang="en-US" sz="1400" dirty="0"/>
              <a:t> = list(</a:t>
            </a:r>
            <a:r>
              <a:rPr lang="en-US" sz="1400" dirty="0" err="1"/>
              <a:t>cpo</a:t>
            </a:r>
            <a:r>
              <a:rPr lang="en-US" sz="1400" dirty="0"/>
              <a:t> = TRUE, </a:t>
            </a:r>
            <a:r>
              <a:rPr lang="en-US" sz="1400" dirty="0" err="1"/>
              <a:t>dic</a:t>
            </a:r>
            <a:r>
              <a:rPr lang="en-US" sz="1400" dirty="0"/>
              <a:t> = TRUE, </a:t>
            </a:r>
            <a:r>
              <a:rPr lang="en-US" sz="1400" dirty="0" err="1"/>
              <a:t>waic</a:t>
            </a:r>
            <a:r>
              <a:rPr lang="en-US" sz="1400" dirty="0"/>
              <a:t> = TRUE))</a:t>
            </a:r>
          </a:p>
        </p:txBody>
      </p:sp>
      <p:sp>
        <p:nvSpPr>
          <p:cNvPr id="10" name="TextBox 9">
            <a:extLst>
              <a:ext uri="{FF2B5EF4-FFF2-40B4-BE49-F238E27FC236}">
                <a16:creationId xmlns:a16="http://schemas.microsoft.com/office/drawing/2014/main" id="{1B73863E-4AD1-E078-11CA-AE08A0FBF5BF}"/>
              </a:ext>
            </a:extLst>
          </p:cNvPr>
          <p:cNvSpPr txBox="1"/>
          <p:nvPr/>
        </p:nvSpPr>
        <p:spPr>
          <a:xfrm>
            <a:off x="2855864" y="4741526"/>
            <a:ext cx="6094378" cy="1200329"/>
          </a:xfrm>
          <a:prstGeom prst="rect">
            <a:avLst/>
          </a:prstGeom>
          <a:noFill/>
        </p:spPr>
        <p:txBody>
          <a:bodyPr wrap="square">
            <a:spAutoFit/>
          </a:bodyPr>
          <a:lstStyle/>
          <a:p>
            <a:r>
              <a:rPr lang="en-US" dirty="0"/>
              <a:t>All criteria (but the marginal likelihood) slightly favor the most complex model with </a:t>
            </a:r>
            <a:r>
              <a:rPr lang="en-US" dirty="0" err="1"/>
              <a:t>iid</a:t>
            </a:r>
            <a:r>
              <a:rPr lang="en-US" dirty="0"/>
              <a:t> random effects. Note that because this difference is small, we may still prefer the model that does not include random effects.</a:t>
            </a:r>
          </a:p>
        </p:txBody>
      </p:sp>
    </p:spTree>
    <p:extLst>
      <p:ext uri="{BB962C8B-B14F-4D97-AF65-F5344CB8AC3E}">
        <p14:creationId xmlns:p14="http://schemas.microsoft.com/office/powerpoint/2010/main" val="129512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1F54D-0EEF-35A8-40CD-39C802F4739A}"/>
              </a:ext>
            </a:extLst>
          </p:cNvPr>
          <p:cNvSpPr>
            <a:spLocks noGrp="1"/>
          </p:cNvSpPr>
          <p:nvPr>
            <p:ph type="title"/>
          </p:nvPr>
        </p:nvSpPr>
        <p:spPr>
          <a:xfrm>
            <a:off x="541338" y="1079500"/>
            <a:ext cx="3322637" cy="4689475"/>
          </a:xfrm>
        </p:spPr>
        <p:txBody>
          <a:bodyPr anchor="ctr">
            <a:normAutofit/>
          </a:bodyPr>
          <a:lstStyle/>
          <a:p>
            <a:pPr algn="ctr"/>
            <a:r>
              <a:rPr lang="en-US" dirty="0"/>
              <a:t>Summary</a:t>
            </a:r>
            <a:endParaRPr lang="en-US"/>
          </a:p>
        </p:txBody>
      </p:sp>
      <p:sp>
        <p:nvSpPr>
          <p:cNvPr id="11" name="Rectangle 10">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BD40BD50-CF0D-0D1C-400E-5A2A2C1E607B}"/>
              </a:ext>
            </a:extLst>
          </p:cNvPr>
          <p:cNvGraphicFramePr>
            <a:graphicFrameLocks noGrp="1"/>
          </p:cNvGraphicFramePr>
          <p:nvPr>
            <p:ph idx="1"/>
            <p:extLst>
              <p:ext uri="{D42A27DB-BD31-4B8C-83A1-F6EECF244321}">
                <p14:modId xmlns:p14="http://schemas.microsoft.com/office/powerpoint/2010/main" val="356877038"/>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842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EE96A74-B62B-4642-AB22-7776A5F48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B14C0111-86AA-B377-753D-02A3CA89F8E6}"/>
              </a:ext>
            </a:extLst>
          </p:cNvPr>
          <p:cNvSpPr>
            <a:spLocks noGrp="1"/>
          </p:cNvSpPr>
          <p:nvPr>
            <p:ph type="title"/>
          </p:nvPr>
        </p:nvSpPr>
        <p:spPr>
          <a:xfrm>
            <a:off x="541338" y="1079500"/>
            <a:ext cx="3322637" cy="4689475"/>
          </a:xfrm>
        </p:spPr>
        <p:txBody>
          <a:bodyPr vert="horz" lIns="0" tIns="0" rIns="0" bIns="0" rtlCol="0" anchor="ctr" anchorCtr="0">
            <a:normAutofit/>
          </a:bodyPr>
          <a:lstStyle/>
          <a:p>
            <a:r>
              <a:rPr lang="en-US" dirty="0"/>
              <a:t>Agenda</a:t>
            </a:r>
          </a:p>
        </p:txBody>
      </p:sp>
      <p:sp>
        <p:nvSpPr>
          <p:cNvPr id="24" name="Rectangle 23">
            <a:extLst>
              <a:ext uri="{FF2B5EF4-FFF2-40B4-BE49-F238E27FC236}">
                <a16:creationId xmlns:a16="http://schemas.microsoft.com/office/drawing/2014/main" id="{8576A6EA-4B09-480F-BB03-96160272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5950" y="-1"/>
            <a:ext cx="7766050" cy="6857993"/>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Content Placeholder 12">
            <a:extLst>
              <a:ext uri="{FF2B5EF4-FFF2-40B4-BE49-F238E27FC236}">
                <a16:creationId xmlns:a16="http://schemas.microsoft.com/office/drawing/2014/main" id="{758DF241-D6A4-6B32-44CF-DCD779167E39}"/>
              </a:ext>
            </a:extLst>
          </p:cNvPr>
          <p:cNvGraphicFramePr>
            <a:graphicFrameLocks noGrp="1"/>
          </p:cNvGraphicFramePr>
          <p:nvPr>
            <p:ph idx="1"/>
            <p:extLst>
              <p:ext uri="{D42A27DB-BD31-4B8C-83A1-F6EECF244321}">
                <p14:modId xmlns:p14="http://schemas.microsoft.com/office/powerpoint/2010/main" val="2596760010"/>
              </p:ext>
            </p:extLst>
          </p:nvPr>
        </p:nvGraphicFramePr>
        <p:xfrm>
          <a:off x="4981575" y="540000"/>
          <a:ext cx="6669431" cy="577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681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52CD-4C4C-9E44-BE9B-72AB9835E6A9}"/>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F3F2E30C-1333-5529-886B-FD732D3DCBD3}"/>
              </a:ext>
            </a:extLst>
          </p:cNvPr>
          <p:cNvSpPr>
            <a:spLocks noGrp="1"/>
          </p:cNvSpPr>
          <p:nvPr>
            <p:ph type="subTitle" idx="1"/>
          </p:nvPr>
        </p:nvSpPr>
        <p:spPr/>
        <p:txBody>
          <a:bodyPr/>
          <a:lstStyle/>
          <a:p>
            <a:r>
              <a:rPr lang="en-US" dirty="0"/>
              <a:t>Navid Mohseni</a:t>
            </a:r>
          </a:p>
        </p:txBody>
      </p:sp>
    </p:spTree>
    <p:extLst>
      <p:ext uri="{BB962C8B-B14F-4D97-AF65-F5344CB8AC3E}">
        <p14:creationId xmlns:p14="http://schemas.microsoft.com/office/powerpoint/2010/main" val="368479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3A591-BCA1-A6E5-12E0-C2AE32709E37}"/>
              </a:ext>
            </a:extLst>
          </p:cNvPr>
          <p:cNvSpPr>
            <a:spLocks noGrp="1"/>
          </p:cNvSpPr>
          <p:nvPr>
            <p:ph type="title"/>
          </p:nvPr>
        </p:nvSpPr>
        <p:spPr>
          <a:xfrm>
            <a:off x="1080000" y="540032"/>
            <a:ext cx="4426782" cy="1331605"/>
          </a:xfrm>
        </p:spPr>
        <p:txBody>
          <a:bodyPr anchor="b">
            <a:normAutofit/>
          </a:bodyPr>
          <a:lstStyle/>
          <a:p>
            <a:pPr algn="ctr">
              <a:lnSpc>
                <a:spcPct val="90000"/>
              </a:lnSpc>
            </a:pPr>
            <a:r>
              <a:rPr lang="en-US" sz="2400">
                <a:latin typeface="+mn-lt"/>
              </a:rPr>
              <a:t>Introduction to Bayesian Disease Mapping</a:t>
            </a:r>
            <a:br>
              <a:rPr lang="en-US" sz="2400">
                <a:latin typeface="+mn-lt"/>
              </a:rPr>
            </a:br>
            <a:endParaRPr lang="en-US" sz="2400">
              <a:latin typeface="+mn-lt"/>
            </a:endParaRPr>
          </a:p>
        </p:txBody>
      </p:sp>
      <p:cxnSp>
        <p:nvCxnSpPr>
          <p:cNvPr id="16" name="Straight Connector 10">
            <a:extLst>
              <a:ext uri="{FF2B5EF4-FFF2-40B4-BE49-F238E27FC236}">
                <a16:creationId xmlns:a16="http://schemas.microsoft.com/office/drawing/2014/main" id="{77C6DF49-CBE3-4038-AC78-35DE4FD7C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3391" y="231020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BE8959-B0C6-D8EA-99ED-4EED82AC8753}"/>
              </a:ext>
            </a:extLst>
          </p:cNvPr>
          <p:cNvSpPr>
            <a:spLocks noGrp="1"/>
          </p:cNvSpPr>
          <p:nvPr>
            <p:ph idx="1"/>
          </p:nvPr>
        </p:nvSpPr>
        <p:spPr>
          <a:xfrm>
            <a:off x="1080000" y="2759076"/>
            <a:ext cx="4460874" cy="3009899"/>
          </a:xfrm>
        </p:spPr>
        <p:txBody>
          <a:bodyPr>
            <a:normAutofit/>
          </a:bodyPr>
          <a:lstStyle/>
          <a:p>
            <a:r>
              <a:rPr lang="en-US" dirty="0"/>
              <a:t>Disease Mapping</a:t>
            </a:r>
          </a:p>
          <a:p>
            <a:endParaRPr lang="en-US" dirty="0"/>
          </a:p>
          <a:p>
            <a:pPr marL="702900" lvl="1" indent="-342900">
              <a:buFont typeface="Arial" panose="020B0604020202020204" pitchFamily="34" charset="0"/>
              <a:buChar char="•"/>
            </a:pPr>
            <a:r>
              <a:rPr lang="en-US" dirty="0"/>
              <a:t>Spatial Correlation</a:t>
            </a:r>
          </a:p>
          <a:p>
            <a:pPr marL="702900" lvl="1" indent="-342900">
              <a:buFont typeface="Arial" panose="020B0604020202020204" pitchFamily="34" charset="0"/>
              <a:buChar char="•"/>
            </a:pPr>
            <a:r>
              <a:rPr lang="en-US" dirty="0"/>
              <a:t>Policy Decisions</a:t>
            </a:r>
          </a:p>
          <a:p>
            <a:pPr marL="702900" lvl="1" indent="-342900">
              <a:buFont typeface="Arial" panose="020B0604020202020204" pitchFamily="34" charset="0"/>
              <a:buChar char="•"/>
            </a:pPr>
            <a:r>
              <a:rPr lang="en-US" dirty="0"/>
              <a:t>Early Detection</a:t>
            </a:r>
          </a:p>
          <a:p>
            <a:endParaRPr lang="en-US" dirty="0"/>
          </a:p>
        </p:txBody>
      </p:sp>
      <p:sp>
        <p:nvSpPr>
          <p:cNvPr id="17" name="Rectangle 12">
            <a:extLst>
              <a:ext uri="{FF2B5EF4-FFF2-40B4-BE49-F238E27FC236}">
                <a16:creationId xmlns:a16="http://schemas.microsoft.com/office/drawing/2014/main" id="{AA11AC2B-E0EE-4BB9-8BC1-EC5DA9DBE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4794" y="0"/>
            <a:ext cx="5537206" cy="6858000"/>
          </a:xfrm>
          <a:prstGeom prst="rect">
            <a:avLst/>
          </a:prstGeom>
          <a:solidFill>
            <a:schemeClr val="bg1">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alpha val="20000"/>
                </a:schemeClr>
              </a:solidFill>
            </a:endParaRPr>
          </a:p>
        </p:txBody>
      </p:sp>
      <p:pic>
        <p:nvPicPr>
          <p:cNvPr id="4" name="Picture 1" descr="United States map showing rates of reported primary and secondary syphilis by state and territory of residence from 2013 to 2022.">
            <a:extLst>
              <a:ext uri="{FF2B5EF4-FFF2-40B4-BE49-F238E27FC236}">
                <a16:creationId xmlns:a16="http://schemas.microsoft.com/office/drawing/2014/main" id="{2B343EE7-75E5-E58A-FD8D-8AAA58895957}"/>
              </a:ext>
            </a:extLst>
          </p:cNvPr>
          <p:cNvPicPr>
            <a:picLocks noGrp="1" noChangeAspect="1"/>
          </p:cNvPicPr>
          <p:nvPr/>
        </p:nvPicPr>
        <p:blipFill>
          <a:blip r:embed="rId3"/>
          <a:stretch>
            <a:fillRect/>
          </a:stretch>
        </p:blipFill>
        <p:spPr bwMode="auto">
          <a:xfrm>
            <a:off x="6943104" y="2759076"/>
            <a:ext cx="4960585" cy="2071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998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p:txBody>
          <a:bodyPr/>
          <a:lstStyle/>
          <a:p>
            <a:r>
              <a:rPr lang="en-US" dirty="0"/>
              <a:t>Bayesian </a:t>
            </a:r>
            <a:r>
              <a:rPr lang="en-US" dirty="0" err="1"/>
              <a:t>MEthods</a:t>
            </a:r>
            <a:endParaRPr lang="en-US" dirty="0"/>
          </a:p>
        </p:txBody>
      </p:sp>
      <p:sp>
        <p:nvSpPr>
          <p:cNvPr id="5" name="Content Placeholder 4">
            <a:extLst>
              <a:ext uri="{FF2B5EF4-FFF2-40B4-BE49-F238E27FC236}">
                <a16:creationId xmlns:a16="http://schemas.microsoft.com/office/drawing/2014/main" id="{1F5F5E2A-F5C7-F680-14D9-32F547A3DA7A}"/>
              </a:ext>
            </a:extLst>
          </p:cNvPr>
          <p:cNvSpPr>
            <a:spLocks noGrp="1"/>
          </p:cNvSpPr>
          <p:nvPr>
            <p:ph sz="half" idx="2"/>
          </p:nvPr>
        </p:nvSpPr>
        <p:spPr>
          <a:xfrm>
            <a:off x="6901460" y="2307530"/>
            <a:ext cx="4741200" cy="3243414"/>
          </a:xfrm>
        </p:spPr>
        <p:txBody>
          <a:bodyPr/>
          <a:lstStyle/>
          <a:p>
            <a:r>
              <a:rPr lang="en-US" dirty="0"/>
              <a:t>Bayesian methods combine prior knowledge with observed data.</a:t>
            </a:r>
          </a:p>
          <a:p>
            <a:r>
              <a:rPr lang="en-US" dirty="0"/>
              <a:t>Allow for better uncertainty quantification in disease estimates.</a:t>
            </a:r>
          </a:p>
          <a:p>
            <a:r>
              <a:rPr lang="en-US" dirty="0"/>
              <a:t>Flexible modeling for spatial and </a:t>
            </a:r>
            <a:r>
              <a:rPr lang="en-US" dirty="0" err="1"/>
              <a:t>spatio</a:t>
            </a:r>
            <a:r>
              <a:rPr lang="en-US" dirty="0"/>
              <a:t>-temporal correlations.</a:t>
            </a:r>
          </a:p>
        </p:txBody>
      </p:sp>
      <p:sp>
        <p:nvSpPr>
          <p:cNvPr id="6" name="Text Placeholder 5">
            <a:extLst>
              <a:ext uri="{FF2B5EF4-FFF2-40B4-BE49-F238E27FC236}">
                <a16:creationId xmlns:a16="http://schemas.microsoft.com/office/drawing/2014/main" id="{1D649385-F748-FD22-2484-C1F0E6701D30}"/>
              </a:ext>
            </a:extLst>
          </p:cNvPr>
          <p:cNvSpPr>
            <a:spLocks noGrp="1"/>
          </p:cNvSpPr>
          <p:nvPr>
            <p:ph type="body" sz="quarter" idx="3"/>
          </p:nvPr>
        </p:nvSpPr>
        <p:spPr>
          <a:xfrm>
            <a:off x="1155387" y="1753532"/>
            <a:ext cx="4741200" cy="553998"/>
          </a:xfrm>
        </p:spPr>
        <p:txBody>
          <a:bodyPr/>
          <a:lstStyle/>
          <a:p>
            <a:r>
              <a:rPr lang="en-US" dirty="0"/>
              <a:t>Frequentist approach</a:t>
            </a:r>
          </a:p>
        </p:txBody>
      </p:sp>
      <p:sp>
        <p:nvSpPr>
          <p:cNvPr id="7" name="Content Placeholder 6">
            <a:extLst>
              <a:ext uri="{FF2B5EF4-FFF2-40B4-BE49-F238E27FC236}">
                <a16:creationId xmlns:a16="http://schemas.microsoft.com/office/drawing/2014/main" id="{3FB01E96-0D8D-2F23-A833-F95FD6AA71A5}"/>
              </a:ext>
            </a:extLst>
          </p:cNvPr>
          <p:cNvSpPr>
            <a:spLocks noGrp="1"/>
          </p:cNvSpPr>
          <p:nvPr>
            <p:ph sz="quarter" idx="4"/>
          </p:nvPr>
        </p:nvSpPr>
        <p:spPr>
          <a:xfrm>
            <a:off x="1079500" y="2394187"/>
            <a:ext cx="4741200" cy="3243414"/>
          </a:xfrm>
        </p:spPr>
        <p:txBody>
          <a:bodyPr/>
          <a:lstStyle/>
          <a:p>
            <a:r>
              <a:rPr lang="en-US" dirty="0"/>
              <a:t>Ignores spatial dependence, leading to unstable estimates in low-count areas. </a:t>
            </a:r>
          </a:p>
          <a:p>
            <a:r>
              <a:rPr lang="en-US" dirty="0"/>
              <a:t>Limited ability to incorporate prior knowledge (e.g., historical disease rates).</a:t>
            </a:r>
          </a:p>
        </p:txBody>
      </p:sp>
    </p:spTree>
    <p:extLst>
      <p:ext uri="{BB962C8B-B14F-4D97-AF65-F5344CB8AC3E}">
        <p14:creationId xmlns:p14="http://schemas.microsoft.com/office/powerpoint/2010/main" val="25642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1000"/>
                                        <p:tgtEl>
                                          <p:spTgt spid="5">
                                            <p:txEl>
                                              <p:pRg st="2" end="2"/>
                                            </p:txEl>
                                          </p:spTgt>
                                        </p:tgtEl>
                                      </p:cBhvr>
                                    </p:animEffect>
                                    <p:anim calcmode="lin" valueType="num">
                                      <p:cBhvr>
                                        <p:cTn id="3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p:txBody>
          <a:bodyPr/>
          <a:lstStyle/>
          <a:p>
            <a:r>
              <a:rPr lang="en-US" dirty="0"/>
              <a:t>What Is INLA</a:t>
            </a:r>
          </a:p>
        </p:txBody>
      </p:sp>
      <p:sp>
        <p:nvSpPr>
          <p:cNvPr id="3" name="Content Placeholder 2">
            <a:extLst>
              <a:ext uri="{FF2B5EF4-FFF2-40B4-BE49-F238E27FC236}">
                <a16:creationId xmlns:a16="http://schemas.microsoft.com/office/drawing/2014/main" id="{4995C8D6-99F8-13DC-18BE-45586FFD7873}"/>
              </a:ext>
            </a:extLst>
          </p:cNvPr>
          <p:cNvSpPr>
            <a:spLocks noGrp="1"/>
          </p:cNvSpPr>
          <p:nvPr>
            <p:ph idx="1"/>
          </p:nvPr>
        </p:nvSpPr>
        <p:spPr/>
        <p:txBody>
          <a:bodyPr/>
          <a:lstStyle/>
          <a:p>
            <a:r>
              <a:rPr lang="en-US" dirty="0"/>
              <a:t>INLA (Integrated Nested Laplace Approximation) is a deterministic Bayesian inference method that approximates posterior distribution using Laplace approximation instead of sampling methods like MCMC. </a:t>
            </a:r>
          </a:p>
          <a:p>
            <a:endParaRPr lang="en-US" dirty="0"/>
          </a:p>
          <a:p>
            <a:pPr marL="702900" lvl="1" indent="-342900">
              <a:buFont typeface="Arial" panose="020B0604020202020204" pitchFamily="34" charset="0"/>
              <a:buChar char="•"/>
            </a:pPr>
            <a:r>
              <a:rPr lang="en-US" dirty="0"/>
              <a:t>Faster than MCMC for large and complex models.</a:t>
            </a:r>
          </a:p>
          <a:p>
            <a:pPr marL="702900" lvl="1" indent="-342900">
              <a:buFont typeface="Arial" panose="020B0604020202020204" pitchFamily="34" charset="0"/>
              <a:buChar char="•"/>
            </a:pPr>
            <a:r>
              <a:rPr lang="en-US" dirty="0"/>
              <a:t>Does not require sampling, instead it approximates posterior marginals.</a:t>
            </a:r>
          </a:p>
          <a:p>
            <a:pPr marL="702900" lvl="1" indent="-342900">
              <a:buFont typeface="Arial" panose="020B0604020202020204" pitchFamily="34" charset="0"/>
              <a:buChar char="•"/>
            </a:pPr>
            <a:r>
              <a:rPr lang="en-US" dirty="0"/>
              <a:t>More efficient for hierarchical models; like Spatial and Temporal structures.</a:t>
            </a:r>
          </a:p>
        </p:txBody>
      </p:sp>
    </p:spTree>
    <p:extLst>
      <p:ext uri="{BB962C8B-B14F-4D97-AF65-F5344CB8AC3E}">
        <p14:creationId xmlns:p14="http://schemas.microsoft.com/office/powerpoint/2010/main" val="346796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p:txBody>
          <a:bodyPr/>
          <a:lstStyle/>
          <a:p>
            <a:r>
              <a:rPr lang="en-US" dirty="0">
                <a:solidFill>
                  <a:schemeClr val="bg1"/>
                </a:solidFill>
              </a:rPr>
              <a:t>INLA </a:t>
            </a:r>
            <a:r>
              <a:rPr lang="en-US" dirty="0" err="1">
                <a:solidFill>
                  <a:schemeClr val="bg1"/>
                </a:solidFill>
              </a:rPr>
              <a:t>MAth</a:t>
            </a:r>
            <a:endParaRPr lang="en-US" dirty="0">
              <a:solidFill>
                <a:schemeClr val="bg1"/>
              </a:solidFill>
            </a:endParaRPr>
          </a:p>
        </p:txBody>
      </p:sp>
      <p:pic>
        <p:nvPicPr>
          <p:cNvPr id="5" name="Content Placeholder 4">
            <a:extLst>
              <a:ext uri="{FF2B5EF4-FFF2-40B4-BE49-F238E27FC236}">
                <a16:creationId xmlns:a16="http://schemas.microsoft.com/office/drawing/2014/main" id="{BBA1DD79-F32A-F40D-3CE6-5B1EE0E91A28}"/>
              </a:ext>
            </a:extLst>
          </p:cNvPr>
          <p:cNvPicPr>
            <a:picLocks noGrp="1" noChangeAspect="1"/>
          </p:cNvPicPr>
          <p:nvPr>
            <p:ph idx="1"/>
          </p:nvPr>
        </p:nvPicPr>
        <p:blipFill>
          <a:blip r:embed="rId3"/>
          <a:stretch>
            <a:fillRect/>
          </a:stretch>
        </p:blipFill>
        <p:spPr>
          <a:xfrm>
            <a:off x="3268494" y="1895306"/>
            <a:ext cx="5749046" cy="739204"/>
          </a:xfrm>
        </p:spPr>
      </p:pic>
      <p:sp>
        <p:nvSpPr>
          <p:cNvPr id="6" name="TextBox 5">
            <a:extLst>
              <a:ext uri="{FF2B5EF4-FFF2-40B4-BE49-F238E27FC236}">
                <a16:creationId xmlns:a16="http://schemas.microsoft.com/office/drawing/2014/main" id="{47DD66D5-BFC1-9ECA-D0EE-0F7AC2920F66}"/>
              </a:ext>
            </a:extLst>
          </p:cNvPr>
          <p:cNvSpPr txBox="1"/>
          <p:nvPr/>
        </p:nvSpPr>
        <p:spPr>
          <a:xfrm>
            <a:off x="963038" y="2960256"/>
            <a:ext cx="7918315" cy="369332"/>
          </a:xfrm>
          <a:prstGeom prst="rect">
            <a:avLst/>
          </a:prstGeom>
          <a:noFill/>
        </p:spPr>
        <p:txBody>
          <a:bodyPr wrap="square" rtlCol="0">
            <a:spAutoFit/>
          </a:bodyPr>
          <a:lstStyle/>
          <a:p>
            <a:r>
              <a:rPr lang="en-US" dirty="0">
                <a:solidFill>
                  <a:schemeClr val="bg1"/>
                </a:solidFill>
              </a:rPr>
              <a:t>The vector of latent effects will be represented as:</a:t>
            </a:r>
          </a:p>
        </p:txBody>
      </p:sp>
      <p:pic>
        <p:nvPicPr>
          <p:cNvPr id="8" name="Picture 7">
            <a:extLst>
              <a:ext uri="{FF2B5EF4-FFF2-40B4-BE49-F238E27FC236}">
                <a16:creationId xmlns:a16="http://schemas.microsoft.com/office/drawing/2014/main" id="{9FD92241-6317-83AF-FC25-7B44DBA76989}"/>
              </a:ext>
            </a:extLst>
          </p:cNvPr>
          <p:cNvPicPr>
            <a:picLocks noChangeAspect="1"/>
          </p:cNvPicPr>
          <p:nvPr/>
        </p:nvPicPr>
        <p:blipFill>
          <a:blip r:embed="rId4"/>
          <a:stretch>
            <a:fillRect/>
          </a:stretch>
        </p:blipFill>
        <p:spPr>
          <a:xfrm>
            <a:off x="6352384" y="2927733"/>
            <a:ext cx="2347163" cy="434378"/>
          </a:xfrm>
          <a:prstGeom prst="rect">
            <a:avLst/>
          </a:prstGeom>
        </p:spPr>
      </p:pic>
      <p:pic>
        <p:nvPicPr>
          <p:cNvPr id="10" name="Picture 9">
            <a:extLst>
              <a:ext uri="{FF2B5EF4-FFF2-40B4-BE49-F238E27FC236}">
                <a16:creationId xmlns:a16="http://schemas.microsoft.com/office/drawing/2014/main" id="{3863894C-938E-DEA3-B5F1-CE1501FE5866}"/>
              </a:ext>
            </a:extLst>
          </p:cNvPr>
          <p:cNvPicPr>
            <a:picLocks noChangeAspect="1"/>
          </p:cNvPicPr>
          <p:nvPr/>
        </p:nvPicPr>
        <p:blipFill>
          <a:blip r:embed="rId5"/>
          <a:stretch>
            <a:fillRect/>
          </a:stretch>
        </p:blipFill>
        <p:spPr>
          <a:xfrm>
            <a:off x="3754351" y="3875825"/>
            <a:ext cx="4419983" cy="746825"/>
          </a:xfrm>
          <a:prstGeom prst="rect">
            <a:avLst/>
          </a:prstGeom>
        </p:spPr>
      </p:pic>
      <p:sp>
        <p:nvSpPr>
          <p:cNvPr id="11" name="TextBox 10">
            <a:extLst>
              <a:ext uri="{FF2B5EF4-FFF2-40B4-BE49-F238E27FC236}">
                <a16:creationId xmlns:a16="http://schemas.microsoft.com/office/drawing/2014/main" id="{9B602056-7D10-0A67-EDF6-070C4A3F223E}"/>
              </a:ext>
            </a:extLst>
          </p:cNvPr>
          <p:cNvSpPr txBox="1"/>
          <p:nvPr/>
        </p:nvSpPr>
        <p:spPr>
          <a:xfrm>
            <a:off x="2393226" y="4851081"/>
            <a:ext cx="7918315" cy="923330"/>
          </a:xfrm>
          <a:prstGeom prst="rect">
            <a:avLst/>
          </a:prstGeom>
          <a:noFill/>
        </p:spPr>
        <p:txBody>
          <a:bodyPr wrap="square" rtlCol="0">
            <a:spAutoFit/>
          </a:bodyPr>
          <a:lstStyle/>
          <a:p>
            <a:r>
              <a:rPr lang="en-US" dirty="0">
                <a:solidFill>
                  <a:schemeClr val="bg1"/>
                </a:solidFill>
              </a:rPr>
              <a:t>INLA approximates marginal likelihood of the model efficiently, by exploiting the sparsity and conditional independence properties of Gaussian Markov Random Field (GMFR).</a:t>
            </a:r>
          </a:p>
        </p:txBody>
      </p:sp>
    </p:spTree>
    <p:extLst>
      <p:ext uri="{BB962C8B-B14F-4D97-AF65-F5344CB8AC3E}">
        <p14:creationId xmlns:p14="http://schemas.microsoft.com/office/powerpoint/2010/main" val="33528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p:txBody>
          <a:bodyPr/>
          <a:lstStyle/>
          <a:p>
            <a:r>
              <a:rPr lang="en-US" dirty="0">
                <a:solidFill>
                  <a:schemeClr val="bg1"/>
                </a:solidFill>
              </a:rPr>
              <a:t>INLA </a:t>
            </a:r>
            <a:r>
              <a:rPr lang="en-US" dirty="0" err="1">
                <a:solidFill>
                  <a:schemeClr val="bg1"/>
                </a:solidFill>
              </a:rPr>
              <a:t>MAth</a:t>
            </a:r>
            <a:endParaRPr lang="en-US" dirty="0">
              <a:solidFill>
                <a:schemeClr val="bg1"/>
              </a:solidFill>
            </a:endParaRPr>
          </a:p>
        </p:txBody>
      </p:sp>
      <p:sp>
        <p:nvSpPr>
          <p:cNvPr id="3" name="Content Placeholder 2">
            <a:extLst>
              <a:ext uri="{FF2B5EF4-FFF2-40B4-BE49-F238E27FC236}">
                <a16:creationId xmlns:a16="http://schemas.microsoft.com/office/drawing/2014/main" id="{4995C8D6-99F8-13DC-18BE-45586FFD7873}"/>
              </a:ext>
            </a:extLst>
          </p:cNvPr>
          <p:cNvSpPr>
            <a:spLocks noGrp="1"/>
          </p:cNvSpPr>
          <p:nvPr>
            <p:ph idx="1"/>
          </p:nvPr>
        </p:nvSpPr>
        <p:spPr/>
        <p:txBody>
          <a:bodyPr/>
          <a:lstStyle/>
          <a:p>
            <a:pPr marL="457200" indent="-457200">
              <a:buFont typeface="+mj-lt"/>
              <a:buAutoNum type="arabicPeriod"/>
            </a:pPr>
            <a:r>
              <a:rPr lang="en-US" dirty="0">
                <a:solidFill>
                  <a:schemeClr val="bg1">
                    <a:alpha val="70000"/>
                  </a:schemeClr>
                </a:solidFill>
              </a:rPr>
              <a:t>The likelihood can be re-written as:</a:t>
            </a:r>
          </a:p>
          <a:p>
            <a:pPr marL="457200" indent="-457200">
              <a:buFont typeface="+mj-lt"/>
              <a:buAutoNum type="arabicPeriod"/>
            </a:pPr>
            <a:r>
              <a:rPr lang="en-US" dirty="0">
                <a:solidFill>
                  <a:schemeClr val="bg1">
                    <a:alpha val="70000"/>
                  </a:schemeClr>
                </a:solidFill>
              </a:rPr>
              <a:t>The joint distribution of Random effects and hyperparameters:</a:t>
            </a:r>
          </a:p>
          <a:p>
            <a:pPr marL="457200" indent="-457200">
              <a:buFont typeface="+mj-lt"/>
              <a:buAutoNum type="arabicPeriod"/>
            </a:pPr>
            <a:r>
              <a:rPr lang="en-US" dirty="0">
                <a:solidFill>
                  <a:schemeClr val="bg1">
                    <a:alpha val="70000"/>
                  </a:schemeClr>
                </a:solidFill>
              </a:rPr>
              <a:t>Because x is a GMFR, the posterior of the latent effects is:</a:t>
            </a:r>
          </a:p>
          <a:p>
            <a:pPr marL="457200" indent="-457200">
              <a:buFont typeface="+mj-lt"/>
              <a:buAutoNum type="arabicPeriod"/>
            </a:pPr>
            <a:endParaRPr lang="en-US" dirty="0">
              <a:solidFill>
                <a:schemeClr val="bg1">
                  <a:alpha val="70000"/>
                </a:schemeClr>
              </a:solidFill>
            </a:endParaRPr>
          </a:p>
          <a:p>
            <a:pPr marL="457200" indent="-457200">
              <a:buFont typeface="+mj-lt"/>
              <a:buAutoNum type="arabicPeriod"/>
            </a:pPr>
            <a:endParaRPr lang="en-US" dirty="0">
              <a:solidFill>
                <a:schemeClr val="bg1">
                  <a:alpha val="70000"/>
                </a:schemeClr>
              </a:solidFill>
            </a:endParaRPr>
          </a:p>
          <a:p>
            <a:pPr marL="457200" indent="-457200">
              <a:buFont typeface="+mj-lt"/>
              <a:buAutoNum type="arabicPeriod"/>
            </a:pPr>
            <a:r>
              <a:rPr lang="en-US" dirty="0">
                <a:solidFill>
                  <a:schemeClr val="bg1">
                    <a:alpha val="70000"/>
                  </a:schemeClr>
                </a:solidFill>
              </a:rPr>
              <a:t>At the end, the joint posterior distribution of the latent effects and hyperparameters can be written: </a:t>
            </a:r>
          </a:p>
        </p:txBody>
      </p:sp>
      <p:pic>
        <p:nvPicPr>
          <p:cNvPr id="7" name="Picture 6">
            <a:extLst>
              <a:ext uri="{FF2B5EF4-FFF2-40B4-BE49-F238E27FC236}">
                <a16:creationId xmlns:a16="http://schemas.microsoft.com/office/drawing/2014/main" id="{7A7EA0D7-F3A3-B91F-6630-A3EFAB6260CE}"/>
              </a:ext>
            </a:extLst>
          </p:cNvPr>
          <p:cNvPicPr>
            <a:picLocks noChangeAspect="1"/>
          </p:cNvPicPr>
          <p:nvPr/>
        </p:nvPicPr>
        <p:blipFill>
          <a:blip r:embed="rId2"/>
          <a:stretch>
            <a:fillRect/>
          </a:stretch>
        </p:blipFill>
        <p:spPr>
          <a:xfrm>
            <a:off x="5749584" y="1790700"/>
            <a:ext cx="2560542" cy="541067"/>
          </a:xfrm>
          <a:prstGeom prst="rect">
            <a:avLst/>
          </a:prstGeom>
        </p:spPr>
      </p:pic>
      <p:pic>
        <p:nvPicPr>
          <p:cNvPr id="9" name="Picture 8">
            <a:extLst>
              <a:ext uri="{FF2B5EF4-FFF2-40B4-BE49-F238E27FC236}">
                <a16:creationId xmlns:a16="http://schemas.microsoft.com/office/drawing/2014/main" id="{9B214135-7148-C8C1-DF5E-8B5ED8246433}"/>
              </a:ext>
            </a:extLst>
          </p:cNvPr>
          <p:cNvPicPr>
            <a:picLocks noChangeAspect="1"/>
          </p:cNvPicPr>
          <p:nvPr/>
        </p:nvPicPr>
        <p:blipFill>
          <a:blip r:embed="rId3"/>
          <a:stretch>
            <a:fillRect/>
          </a:stretch>
        </p:blipFill>
        <p:spPr>
          <a:xfrm>
            <a:off x="8744218" y="2331767"/>
            <a:ext cx="1318374" cy="320068"/>
          </a:xfrm>
          <a:prstGeom prst="rect">
            <a:avLst/>
          </a:prstGeom>
        </p:spPr>
      </p:pic>
      <p:pic>
        <p:nvPicPr>
          <p:cNvPr id="11" name="Picture 10">
            <a:extLst>
              <a:ext uri="{FF2B5EF4-FFF2-40B4-BE49-F238E27FC236}">
                <a16:creationId xmlns:a16="http://schemas.microsoft.com/office/drawing/2014/main" id="{1F42FD01-8D67-62B0-37D2-D1EDC90FA207}"/>
              </a:ext>
            </a:extLst>
          </p:cNvPr>
          <p:cNvPicPr>
            <a:picLocks noChangeAspect="1"/>
          </p:cNvPicPr>
          <p:nvPr/>
        </p:nvPicPr>
        <p:blipFill>
          <a:blip r:embed="rId4"/>
          <a:stretch>
            <a:fillRect/>
          </a:stretch>
        </p:blipFill>
        <p:spPr>
          <a:xfrm>
            <a:off x="4083476" y="3429000"/>
            <a:ext cx="4511431" cy="762066"/>
          </a:xfrm>
          <a:prstGeom prst="rect">
            <a:avLst/>
          </a:prstGeom>
        </p:spPr>
      </p:pic>
      <p:pic>
        <p:nvPicPr>
          <p:cNvPr id="13" name="Picture 12">
            <a:extLst>
              <a:ext uri="{FF2B5EF4-FFF2-40B4-BE49-F238E27FC236}">
                <a16:creationId xmlns:a16="http://schemas.microsoft.com/office/drawing/2014/main" id="{48D3C3A8-8B76-E21A-49B5-FC91BA4D006B}"/>
              </a:ext>
            </a:extLst>
          </p:cNvPr>
          <p:cNvPicPr>
            <a:picLocks noChangeAspect="1"/>
          </p:cNvPicPr>
          <p:nvPr/>
        </p:nvPicPr>
        <p:blipFill>
          <a:blip r:embed="rId5"/>
          <a:stretch>
            <a:fillRect/>
          </a:stretch>
        </p:blipFill>
        <p:spPr>
          <a:xfrm>
            <a:off x="3782094" y="4949970"/>
            <a:ext cx="7087214" cy="1607959"/>
          </a:xfrm>
          <a:prstGeom prst="rect">
            <a:avLst/>
          </a:prstGeom>
        </p:spPr>
      </p:pic>
    </p:spTree>
    <p:extLst>
      <p:ext uri="{BB962C8B-B14F-4D97-AF65-F5344CB8AC3E}">
        <p14:creationId xmlns:p14="http://schemas.microsoft.com/office/powerpoint/2010/main" val="272680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5C8D6-99F8-13DC-18BE-45586FFD7873}"/>
              </a:ext>
            </a:extLst>
          </p:cNvPr>
          <p:cNvSpPr>
            <a:spLocks noGrp="1"/>
          </p:cNvSpPr>
          <p:nvPr>
            <p:ph idx="1"/>
          </p:nvPr>
        </p:nvSpPr>
        <p:spPr>
          <a:xfrm>
            <a:off x="1003999" y="326396"/>
            <a:ext cx="10026650" cy="6091182"/>
          </a:xfrm>
        </p:spPr>
        <p:txBody>
          <a:bodyPr>
            <a:normAutofit lnSpcReduction="10000"/>
          </a:bodyPr>
          <a:lstStyle/>
          <a:p>
            <a:r>
              <a:rPr lang="en-US" dirty="0">
                <a:solidFill>
                  <a:schemeClr val="bg1"/>
                </a:solidFill>
              </a:rPr>
              <a:t>INLA will not attempt to estimate the previous posterior distribution but the marginals of the latent effects and hyperparameters.</a:t>
            </a:r>
          </a:p>
          <a:p>
            <a:r>
              <a:rPr lang="en-US" dirty="0">
                <a:solidFill>
                  <a:schemeClr val="bg1"/>
                </a:solidFill>
              </a:rPr>
              <a:t>For a latent parameter:</a:t>
            </a:r>
          </a:p>
          <a:p>
            <a:endParaRPr lang="en-US" dirty="0">
              <a:solidFill>
                <a:schemeClr val="bg1"/>
              </a:solidFill>
            </a:endParaRPr>
          </a:p>
          <a:p>
            <a:r>
              <a:rPr lang="en-US" dirty="0">
                <a:solidFill>
                  <a:schemeClr val="bg1"/>
                </a:solidFill>
              </a:rPr>
              <a:t>In a similar way, the posterior marginal for a hyperparameter:</a:t>
            </a:r>
          </a:p>
          <a:p>
            <a:r>
              <a:rPr lang="en-US" dirty="0">
                <a:solidFill>
                  <a:schemeClr val="bg1"/>
                </a:solidFill>
              </a:rPr>
              <a:t>The approximation to the joint posterior of </a:t>
            </a:r>
            <a:r>
              <a:rPr lang="el-GR" b="0" i="0" dirty="0">
                <a:solidFill>
                  <a:srgbClr val="333333"/>
                </a:solidFill>
                <a:effectLst/>
                <a:latin typeface="Helvetica Neue"/>
              </a:rPr>
              <a:t>θ,</a:t>
            </a:r>
            <a:r>
              <a:rPr lang="en-US" b="0" i="0" dirty="0">
                <a:solidFill>
                  <a:srgbClr val="333333"/>
                </a:solidFill>
                <a:effectLst/>
                <a:latin typeface="Helvetica Neue"/>
              </a:rPr>
              <a:t> </a:t>
            </a:r>
            <a:r>
              <a:rPr lang="en-US" dirty="0">
                <a:solidFill>
                  <a:schemeClr val="bg1"/>
                </a:solidFill>
              </a:rPr>
              <a:t>can be used to compute the marginals of the latent effects and hyperparameters as follows:</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b="0" i="0" dirty="0">
                <a:solidFill>
                  <a:schemeClr val="bg1"/>
                </a:solidFill>
                <a:effectLst/>
              </a:rPr>
              <a:t>Posterior marginal                 can be approximated by integrating       out in the previous approximation               . Similarly, an approximation to posterior marginal                 using numerical integration, but a good approximation to                    is required.</a:t>
            </a:r>
            <a:endParaRPr lang="en-US" dirty="0">
              <a:solidFill>
                <a:schemeClr val="bg1"/>
              </a:solidFill>
            </a:endParaRPr>
          </a:p>
        </p:txBody>
      </p:sp>
      <p:pic>
        <p:nvPicPr>
          <p:cNvPr id="5" name="Picture 4">
            <a:extLst>
              <a:ext uri="{FF2B5EF4-FFF2-40B4-BE49-F238E27FC236}">
                <a16:creationId xmlns:a16="http://schemas.microsoft.com/office/drawing/2014/main" id="{146B34E5-2B88-8A55-02C9-FA8E5586B8B7}"/>
              </a:ext>
            </a:extLst>
          </p:cNvPr>
          <p:cNvPicPr>
            <a:picLocks noChangeAspect="1"/>
          </p:cNvPicPr>
          <p:nvPr/>
        </p:nvPicPr>
        <p:blipFill>
          <a:blip r:embed="rId3"/>
          <a:stretch>
            <a:fillRect/>
          </a:stretch>
        </p:blipFill>
        <p:spPr>
          <a:xfrm>
            <a:off x="4178153" y="1169914"/>
            <a:ext cx="4061812" cy="807790"/>
          </a:xfrm>
          <a:prstGeom prst="rect">
            <a:avLst/>
          </a:prstGeom>
        </p:spPr>
      </p:pic>
      <p:pic>
        <p:nvPicPr>
          <p:cNvPr id="7" name="Picture 6">
            <a:extLst>
              <a:ext uri="{FF2B5EF4-FFF2-40B4-BE49-F238E27FC236}">
                <a16:creationId xmlns:a16="http://schemas.microsoft.com/office/drawing/2014/main" id="{702D2268-EA8E-31EC-1F62-B5FDAC2861BF}"/>
              </a:ext>
            </a:extLst>
          </p:cNvPr>
          <p:cNvPicPr>
            <a:picLocks noChangeAspect="1"/>
          </p:cNvPicPr>
          <p:nvPr/>
        </p:nvPicPr>
        <p:blipFill>
          <a:blip r:embed="rId4"/>
          <a:stretch>
            <a:fillRect/>
          </a:stretch>
        </p:blipFill>
        <p:spPr>
          <a:xfrm>
            <a:off x="8518678" y="1945333"/>
            <a:ext cx="3139712" cy="670618"/>
          </a:xfrm>
          <a:prstGeom prst="rect">
            <a:avLst/>
          </a:prstGeom>
        </p:spPr>
      </p:pic>
      <p:pic>
        <p:nvPicPr>
          <p:cNvPr id="11" name="Picture 10">
            <a:extLst>
              <a:ext uri="{FF2B5EF4-FFF2-40B4-BE49-F238E27FC236}">
                <a16:creationId xmlns:a16="http://schemas.microsoft.com/office/drawing/2014/main" id="{D03B9F80-96C5-72A6-BFBF-2F59959D9BC7}"/>
              </a:ext>
            </a:extLst>
          </p:cNvPr>
          <p:cNvPicPr>
            <a:picLocks noChangeAspect="1"/>
          </p:cNvPicPr>
          <p:nvPr/>
        </p:nvPicPr>
        <p:blipFill>
          <a:blip r:embed="rId5"/>
          <a:stretch>
            <a:fillRect/>
          </a:stretch>
        </p:blipFill>
        <p:spPr>
          <a:xfrm>
            <a:off x="4272193" y="3578045"/>
            <a:ext cx="3490262" cy="952583"/>
          </a:xfrm>
          <a:prstGeom prst="rect">
            <a:avLst/>
          </a:prstGeom>
        </p:spPr>
      </p:pic>
      <p:pic>
        <p:nvPicPr>
          <p:cNvPr id="13" name="Picture 12">
            <a:extLst>
              <a:ext uri="{FF2B5EF4-FFF2-40B4-BE49-F238E27FC236}">
                <a16:creationId xmlns:a16="http://schemas.microsoft.com/office/drawing/2014/main" id="{C6259245-8E5A-ED6B-048A-94966F53A928}"/>
              </a:ext>
            </a:extLst>
          </p:cNvPr>
          <p:cNvPicPr>
            <a:picLocks noChangeAspect="1"/>
          </p:cNvPicPr>
          <p:nvPr/>
        </p:nvPicPr>
        <p:blipFill>
          <a:blip r:embed="rId6"/>
          <a:stretch>
            <a:fillRect/>
          </a:stretch>
        </p:blipFill>
        <p:spPr>
          <a:xfrm>
            <a:off x="3513648" y="4844539"/>
            <a:ext cx="929721" cy="365792"/>
          </a:xfrm>
          <a:prstGeom prst="rect">
            <a:avLst/>
          </a:prstGeom>
        </p:spPr>
      </p:pic>
      <p:pic>
        <p:nvPicPr>
          <p:cNvPr id="15" name="Picture 14">
            <a:extLst>
              <a:ext uri="{FF2B5EF4-FFF2-40B4-BE49-F238E27FC236}">
                <a16:creationId xmlns:a16="http://schemas.microsoft.com/office/drawing/2014/main" id="{78311EA6-BAEE-4682-20A2-19C7E0120C09}"/>
              </a:ext>
            </a:extLst>
          </p:cNvPr>
          <p:cNvPicPr>
            <a:picLocks noChangeAspect="1"/>
          </p:cNvPicPr>
          <p:nvPr/>
        </p:nvPicPr>
        <p:blipFill>
          <a:blip r:embed="rId7"/>
          <a:stretch>
            <a:fillRect/>
          </a:stretch>
        </p:blipFill>
        <p:spPr>
          <a:xfrm>
            <a:off x="8698229" y="4905505"/>
            <a:ext cx="350550" cy="304826"/>
          </a:xfrm>
          <a:prstGeom prst="rect">
            <a:avLst/>
          </a:prstGeom>
        </p:spPr>
      </p:pic>
      <p:pic>
        <p:nvPicPr>
          <p:cNvPr id="17" name="Picture 16">
            <a:extLst>
              <a:ext uri="{FF2B5EF4-FFF2-40B4-BE49-F238E27FC236}">
                <a16:creationId xmlns:a16="http://schemas.microsoft.com/office/drawing/2014/main" id="{9C915CBF-2CAC-5050-3184-CBB884E23689}"/>
              </a:ext>
            </a:extLst>
          </p:cNvPr>
          <p:cNvPicPr>
            <a:picLocks noChangeAspect="1"/>
          </p:cNvPicPr>
          <p:nvPr/>
        </p:nvPicPr>
        <p:blipFill>
          <a:blip r:embed="rId8"/>
          <a:stretch>
            <a:fillRect/>
          </a:stretch>
        </p:blipFill>
        <p:spPr>
          <a:xfrm>
            <a:off x="4178153" y="5249898"/>
            <a:ext cx="853514" cy="327688"/>
          </a:xfrm>
          <a:prstGeom prst="rect">
            <a:avLst/>
          </a:prstGeom>
        </p:spPr>
      </p:pic>
      <p:pic>
        <p:nvPicPr>
          <p:cNvPr id="19" name="Picture 18">
            <a:extLst>
              <a:ext uri="{FF2B5EF4-FFF2-40B4-BE49-F238E27FC236}">
                <a16:creationId xmlns:a16="http://schemas.microsoft.com/office/drawing/2014/main" id="{8EAA388D-4B34-38BF-B173-E65417F15CEB}"/>
              </a:ext>
            </a:extLst>
          </p:cNvPr>
          <p:cNvPicPr>
            <a:picLocks noChangeAspect="1"/>
          </p:cNvPicPr>
          <p:nvPr/>
        </p:nvPicPr>
        <p:blipFill>
          <a:blip r:embed="rId9"/>
          <a:stretch>
            <a:fillRect/>
          </a:stretch>
        </p:blipFill>
        <p:spPr>
          <a:xfrm>
            <a:off x="2473649" y="5577586"/>
            <a:ext cx="891617" cy="274344"/>
          </a:xfrm>
          <a:prstGeom prst="rect">
            <a:avLst/>
          </a:prstGeom>
        </p:spPr>
      </p:pic>
      <p:pic>
        <p:nvPicPr>
          <p:cNvPr id="21" name="Picture 20">
            <a:extLst>
              <a:ext uri="{FF2B5EF4-FFF2-40B4-BE49-F238E27FC236}">
                <a16:creationId xmlns:a16="http://schemas.microsoft.com/office/drawing/2014/main" id="{791E9513-4321-BCA6-6831-477BB9696D6A}"/>
              </a:ext>
            </a:extLst>
          </p:cNvPr>
          <p:cNvPicPr>
            <a:picLocks noChangeAspect="1"/>
          </p:cNvPicPr>
          <p:nvPr/>
        </p:nvPicPr>
        <p:blipFill>
          <a:blip r:embed="rId10"/>
          <a:stretch>
            <a:fillRect/>
          </a:stretch>
        </p:blipFill>
        <p:spPr>
          <a:xfrm>
            <a:off x="1665307" y="5964800"/>
            <a:ext cx="1143099" cy="320068"/>
          </a:xfrm>
          <a:prstGeom prst="rect">
            <a:avLst/>
          </a:prstGeom>
        </p:spPr>
      </p:pic>
    </p:spTree>
    <p:extLst>
      <p:ext uri="{BB962C8B-B14F-4D97-AF65-F5344CB8AC3E}">
        <p14:creationId xmlns:p14="http://schemas.microsoft.com/office/powerpoint/2010/main" val="326846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5DF8-5772-CDD9-0021-85E02EABE6C2}"/>
              </a:ext>
            </a:extLst>
          </p:cNvPr>
          <p:cNvSpPr>
            <a:spLocks noGrp="1"/>
          </p:cNvSpPr>
          <p:nvPr>
            <p:ph type="title"/>
          </p:nvPr>
        </p:nvSpPr>
        <p:spPr/>
        <p:txBody>
          <a:bodyPr>
            <a:normAutofit fontScale="90000"/>
          </a:bodyPr>
          <a:lstStyle/>
          <a:p>
            <a:r>
              <a:rPr lang="en-US" b="1" i="0" dirty="0">
                <a:effectLst/>
                <a:latin typeface="Helvetica Neue"/>
              </a:rPr>
              <a:t>Approximations </a:t>
            </a:r>
            <a:br>
              <a:rPr lang="en-US" b="1" i="0" dirty="0">
                <a:effectLst/>
                <a:latin typeface="Helvetica Neue"/>
              </a:rPr>
            </a:br>
            <a:endParaRPr lang="en-US" dirty="0"/>
          </a:p>
        </p:txBody>
      </p:sp>
      <p:sp>
        <p:nvSpPr>
          <p:cNvPr id="3" name="Content Placeholder 2">
            <a:extLst>
              <a:ext uri="{FF2B5EF4-FFF2-40B4-BE49-F238E27FC236}">
                <a16:creationId xmlns:a16="http://schemas.microsoft.com/office/drawing/2014/main" id="{4995C8D6-99F8-13DC-18BE-45586FFD7873}"/>
              </a:ext>
            </a:extLst>
          </p:cNvPr>
          <p:cNvSpPr>
            <a:spLocks noGrp="1"/>
          </p:cNvSpPr>
          <p:nvPr>
            <p:ph idx="1"/>
          </p:nvPr>
        </p:nvSpPr>
        <p:spPr/>
        <p:txBody>
          <a:bodyPr/>
          <a:lstStyle/>
          <a:p>
            <a:r>
              <a:rPr lang="en-US" dirty="0"/>
              <a:t>Gaussian</a:t>
            </a:r>
          </a:p>
          <a:p>
            <a:r>
              <a:rPr lang="en-US" dirty="0"/>
              <a:t>Laplace</a:t>
            </a:r>
          </a:p>
          <a:p>
            <a:r>
              <a:rPr lang="en-US" dirty="0"/>
              <a:t>Simplified Laplace Approximation (SLA)</a:t>
            </a:r>
          </a:p>
          <a:p>
            <a:endParaRPr lang="en-US" dirty="0"/>
          </a:p>
          <a:p>
            <a:endParaRPr lang="en-US" dirty="0"/>
          </a:p>
        </p:txBody>
      </p:sp>
      <p:graphicFrame>
        <p:nvGraphicFramePr>
          <p:cNvPr id="4" name="Table 4">
            <a:extLst>
              <a:ext uri="{FF2B5EF4-FFF2-40B4-BE49-F238E27FC236}">
                <a16:creationId xmlns:a16="http://schemas.microsoft.com/office/drawing/2014/main" id="{C134660B-25C7-2934-10C6-AFA7362BAD8A}"/>
              </a:ext>
            </a:extLst>
          </p:cNvPr>
          <p:cNvGraphicFramePr>
            <a:graphicFrameLocks noGrp="1"/>
          </p:cNvGraphicFramePr>
          <p:nvPr>
            <p:extLst>
              <p:ext uri="{D42A27DB-BD31-4B8C-83A1-F6EECF244321}">
                <p14:modId xmlns:p14="http://schemas.microsoft.com/office/powerpoint/2010/main" val="724326085"/>
              </p:ext>
            </p:extLst>
          </p:nvPr>
        </p:nvGraphicFramePr>
        <p:xfrm>
          <a:off x="1895813" y="3857017"/>
          <a:ext cx="8931072" cy="2291080"/>
        </p:xfrm>
        <a:graphic>
          <a:graphicData uri="http://schemas.openxmlformats.org/drawingml/2006/table">
            <a:tbl>
              <a:tblPr firstRow="1" bandRow="1">
                <a:tableStyleId>{5FD0F851-EC5A-4D38-B0AD-8093EC10F338}</a:tableStyleId>
              </a:tblPr>
              <a:tblGrid>
                <a:gridCol w="2032000">
                  <a:extLst>
                    <a:ext uri="{9D8B030D-6E8A-4147-A177-3AD203B41FA5}">
                      <a16:colId xmlns:a16="http://schemas.microsoft.com/office/drawing/2014/main" val="2376721553"/>
                    </a:ext>
                  </a:extLst>
                </a:gridCol>
                <a:gridCol w="2032000">
                  <a:extLst>
                    <a:ext uri="{9D8B030D-6E8A-4147-A177-3AD203B41FA5}">
                      <a16:colId xmlns:a16="http://schemas.microsoft.com/office/drawing/2014/main" val="2948350822"/>
                    </a:ext>
                  </a:extLst>
                </a:gridCol>
                <a:gridCol w="2532434">
                  <a:extLst>
                    <a:ext uri="{9D8B030D-6E8A-4147-A177-3AD203B41FA5}">
                      <a16:colId xmlns:a16="http://schemas.microsoft.com/office/drawing/2014/main" val="3115805673"/>
                    </a:ext>
                  </a:extLst>
                </a:gridCol>
                <a:gridCol w="2334638">
                  <a:extLst>
                    <a:ext uri="{9D8B030D-6E8A-4147-A177-3AD203B41FA5}">
                      <a16:colId xmlns:a16="http://schemas.microsoft.com/office/drawing/2014/main" val="2127540644"/>
                    </a:ext>
                  </a:extLst>
                </a:gridCol>
              </a:tblGrid>
              <a:tr h="370840">
                <a:tc>
                  <a:txBody>
                    <a:bodyPr/>
                    <a:lstStyle/>
                    <a:p>
                      <a:r>
                        <a:rPr lang="en-US" dirty="0"/>
                        <a:t>Method</a:t>
                      </a:r>
                    </a:p>
                  </a:txBody>
                  <a:tcPr/>
                </a:tc>
                <a:tc>
                  <a:txBody>
                    <a:bodyPr/>
                    <a:lstStyle/>
                    <a:p>
                      <a:r>
                        <a:rPr lang="en-US" dirty="0"/>
                        <a:t>Accuracy</a:t>
                      </a:r>
                    </a:p>
                  </a:txBody>
                  <a:tcPr/>
                </a:tc>
                <a:tc>
                  <a:txBody>
                    <a:bodyPr/>
                    <a:lstStyle/>
                    <a:p>
                      <a:r>
                        <a:rPr lang="en-US" dirty="0"/>
                        <a:t>Computational Cost</a:t>
                      </a:r>
                    </a:p>
                  </a:txBody>
                  <a:tcPr/>
                </a:tc>
                <a:tc>
                  <a:txBody>
                    <a:bodyPr/>
                    <a:lstStyle/>
                    <a:p>
                      <a:r>
                        <a:rPr lang="en-US" dirty="0"/>
                        <a:t>Case</a:t>
                      </a:r>
                    </a:p>
                  </a:txBody>
                  <a:tcPr/>
                </a:tc>
                <a:extLst>
                  <a:ext uri="{0D108BD9-81ED-4DB2-BD59-A6C34878D82A}">
                    <a16:rowId xmlns:a16="http://schemas.microsoft.com/office/drawing/2014/main" val="1501414215"/>
                  </a:ext>
                </a:extLst>
              </a:tr>
              <a:tr h="370840">
                <a:tc>
                  <a:txBody>
                    <a:bodyPr/>
                    <a:lstStyle/>
                    <a:p>
                      <a:r>
                        <a:rPr lang="en-US" dirty="0"/>
                        <a:t>Gaussian</a:t>
                      </a:r>
                    </a:p>
                  </a:txBody>
                  <a:tcPr/>
                </a:tc>
                <a:tc>
                  <a:txBody>
                    <a:bodyPr/>
                    <a:lstStyle/>
                    <a:p>
                      <a:r>
                        <a:rPr lang="en-US" dirty="0"/>
                        <a:t>Low</a:t>
                      </a:r>
                    </a:p>
                  </a:txBody>
                  <a:tcPr/>
                </a:tc>
                <a:tc>
                  <a:txBody>
                    <a:bodyPr/>
                    <a:lstStyle/>
                    <a:p>
                      <a:r>
                        <a:rPr lang="en-US" dirty="0"/>
                        <a:t>Low</a:t>
                      </a:r>
                    </a:p>
                  </a:txBody>
                  <a:tcPr/>
                </a:tc>
                <a:tc>
                  <a:txBody>
                    <a:bodyPr/>
                    <a:lstStyle/>
                    <a:p>
                      <a:r>
                        <a:rPr lang="en-US" dirty="0"/>
                        <a:t>For well-behaved distributions</a:t>
                      </a:r>
                    </a:p>
                  </a:txBody>
                  <a:tcPr/>
                </a:tc>
                <a:extLst>
                  <a:ext uri="{0D108BD9-81ED-4DB2-BD59-A6C34878D82A}">
                    <a16:rowId xmlns:a16="http://schemas.microsoft.com/office/drawing/2014/main" val="1743307707"/>
                  </a:ext>
                </a:extLst>
              </a:tr>
              <a:tr h="370840">
                <a:tc>
                  <a:txBody>
                    <a:bodyPr/>
                    <a:lstStyle/>
                    <a:p>
                      <a:r>
                        <a:rPr lang="en-US" dirty="0"/>
                        <a:t>Laplace</a:t>
                      </a:r>
                    </a:p>
                  </a:txBody>
                  <a:tcPr/>
                </a:tc>
                <a:tc>
                  <a:txBody>
                    <a:bodyPr/>
                    <a:lstStyle/>
                    <a:p>
                      <a:r>
                        <a:rPr lang="en-US" dirty="0"/>
                        <a:t>High</a:t>
                      </a:r>
                    </a:p>
                  </a:txBody>
                  <a:tcPr/>
                </a:tc>
                <a:tc>
                  <a:txBody>
                    <a:bodyPr/>
                    <a:lstStyle/>
                    <a:p>
                      <a:r>
                        <a:rPr lang="en-US" dirty="0"/>
                        <a:t>High</a:t>
                      </a:r>
                    </a:p>
                  </a:txBody>
                  <a:tcPr/>
                </a:tc>
                <a:tc>
                  <a:txBody>
                    <a:bodyPr/>
                    <a:lstStyle/>
                    <a:p>
                      <a:r>
                        <a:rPr lang="en-US" dirty="0"/>
                        <a:t>When Precision is needed</a:t>
                      </a:r>
                    </a:p>
                  </a:txBody>
                  <a:tcPr/>
                </a:tc>
                <a:extLst>
                  <a:ext uri="{0D108BD9-81ED-4DB2-BD59-A6C34878D82A}">
                    <a16:rowId xmlns:a16="http://schemas.microsoft.com/office/drawing/2014/main" val="4085127325"/>
                  </a:ext>
                </a:extLst>
              </a:tr>
              <a:tr h="370840">
                <a:tc>
                  <a:txBody>
                    <a:bodyPr/>
                    <a:lstStyle/>
                    <a:p>
                      <a:r>
                        <a:rPr lang="en-US" dirty="0"/>
                        <a:t>SLA</a:t>
                      </a:r>
                    </a:p>
                  </a:txBody>
                  <a:tcPr/>
                </a:tc>
                <a:tc>
                  <a:txBody>
                    <a:bodyPr/>
                    <a:lstStyle/>
                    <a:p>
                      <a:r>
                        <a:rPr lang="en-US" dirty="0"/>
                        <a:t>Moderate to High</a:t>
                      </a:r>
                    </a:p>
                  </a:txBody>
                  <a:tcPr/>
                </a:tc>
                <a:tc>
                  <a:txBody>
                    <a:bodyPr/>
                    <a:lstStyle/>
                    <a:p>
                      <a:r>
                        <a:rPr lang="en-US" dirty="0"/>
                        <a:t>Moderate</a:t>
                      </a:r>
                    </a:p>
                  </a:txBody>
                  <a:tcPr/>
                </a:tc>
                <a:tc>
                  <a:txBody>
                    <a:bodyPr/>
                    <a:lstStyle/>
                    <a:p>
                      <a:r>
                        <a:rPr lang="en-US" dirty="0"/>
                        <a:t>Suitable for most of the cases</a:t>
                      </a:r>
                    </a:p>
                  </a:txBody>
                  <a:tcPr/>
                </a:tc>
                <a:extLst>
                  <a:ext uri="{0D108BD9-81ED-4DB2-BD59-A6C34878D82A}">
                    <a16:rowId xmlns:a16="http://schemas.microsoft.com/office/drawing/2014/main" val="1781719019"/>
                  </a:ext>
                </a:extLst>
              </a:tr>
            </a:tbl>
          </a:graphicData>
        </a:graphic>
      </p:graphicFrame>
    </p:spTree>
    <p:extLst>
      <p:ext uri="{BB962C8B-B14F-4D97-AF65-F5344CB8AC3E}">
        <p14:creationId xmlns:p14="http://schemas.microsoft.com/office/powerpoint/2010/main" val="3677446188"/>
      </p:ext>
    </p:extLst>
  </p:cSld>
  <p:clrMapOvr>
    <a:masterClrMapping/>
  </p:clrMapOvr>
</p:sld>
</file>

<file path=ppt/theme/theme1.xml><?xml version="1.0" encoding="utf-8"?>
<a:theme xmlns:a="http://schemas.openxmlformats.org/drawingml/2006/main" name="LeafVTI">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F021420E-D6CD-4398-9C5C-03FBF6887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0C3F92-C0AD-4E73-8A22-9D413A456BAF}">
  <ds:schemaRefs>
    <ds:schemaRef ds:uri="http://schemas.microsoft.com/sharepoint/v3/contenttype/forms"/>
  </ds:schemaRefs>
</ds:datastoreItem>
</file>

<file path=customXml/itemProps3.xml><?xml version="1.0" encoding="utf-8"?>
<ds:datastoreItem xmlns:ds="http://schemas.openxmlformats.org/officeDocument/2006/customXml" ds:itemID="{975126FD-8B44-46F3-BEB2-D5456E76919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{53A215DC-08AF-4086-9337-0C90C014507D}tf22339732_win32</Template>
  <TotalTime>197</TotalTime>
  <Words>1490</Words>
  <Application>Microsoft Office PowerPoint</Application>
  <PresentationFormat>Widescreen</PresentationFormat>
  <Paragraphs>144</Paragraphs>
  <Slides>20</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Avenir Next LT Pro Light</vt:lpstr>
      <vt:lpstr>Calibri</vt:lpstr>
      <vt:lpstr>Helvetica Neue</vt:lpstr>
      <vt:lpstr>MJXc-TeX-main-B</vt:lpstr>
      <vt:lpstr>MJXc-TeX-main-R</vt:lpstr>
      <vt:lpstr>MJXc-TeX-math-BI</vt:lpstr>
      <vt:lpstr>MJXc-TeX-math-I</vt:lpstr>
      <vt:lpstr>Rockwell Nova Light</vt:lpstr>
      <vt:lpstr>Wingdings</vt:lpstr>
      <vt:lpstr>LeafVTI</vt:lpstr>
      <vt:lpstr>Introduction to Bayesian Disease Mapping with R-INLA</vt:lpstr>
      <vt:lpstr>Agenda</vt:lpstr>
      <vt:lpstr>Introduction to Bayesian Disease Mapping </vt:lpstr>
      <vt:lpstr>Bayesian MEthods</vt:lpstr>
      <vt:lpstr>What Is INLA</vt:lpstr>
      <vt:lpstr>INLA MAth</vt:lpstr>
      <vt:lpstr>INLA MAth</vt:lpstr>
      <vt:lpstr>PowerPoint Presentation</vt:lpstr>
      <vt:lpstr>Approximations  </vt:lpstr>
      <vt:lpstr>R-INLA</vt:lpstr>
      <vt:lpstr>R-INLA</vt:lpstr>
      <vt:lpstr>Case Study</vt:lpstr>
      <vt:lpstr>R Implementation</vt:lpstr>
      <vt:lpstr>PowerPoint Presentation</vt:lpstr>
      <vt:lpstr>PowerPoint Presentation</vt:lpstr>
      <vt:lpstr>PowerPoint Presentation</vt:lpstr>
      <vt:lpstr>Model assessment</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Bayesian Disease Mapping with R-INLA</dc:title>
  <dc:creator>Navid Mohseni</dc:creator>
  <cp:lastModifiedBy>Navid Mohseni</cp:lastModifiedBy>
  <cp:revision>1</cp:revision>
  <dcterms:created xsi:type="dcterms:W3CDTF">2025-02-03T15:21:13Z</dcterms:created>
  <dcterms:modified xsi:type="dcterms:W3CDTF">2025-02-03T18:38:58Z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