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9" r:id="rId4"/>
  </p:sldMasterIdLst>
  <p:notesMasterIdLst>
    <p:notesMasterId r:id="rId22"/>
  </p:notesMasterIdLst>
  <p:handoutMasterIdLst>
    <p:handoutMasterId r:id="rId23"/>
  </p:handoutMasterIdLst>
  <p:sldIdLst>
    <p:sldId id="266" r:id="rId5"/>
    <p:sldId id="265" r:id="rId6"/>
    <p:sldId id="267" r:id="rId7"/>
    <p:sldId id="269" r:id="rId8"/>
    <p:sldId id="270" r:id="rId9"/>
    <p:sldId id="271" r:id="rId10"/>
    <p:sldId id="272" r:id="rId11"/>
    <p:sldId id="268" r:id="rId12"/>
    <p:sldId id="273" r:id="rId13"/>
    <p:sldId id="274" r:id="rId14"/>
    <p:sldId id="275" r:id="rId15"/>
    <p:sldId id="276" r:id="rId16"/>
    <p:sldId id="277" r:id="rId17"/>
    <p:sldId id="278" r:id="rId18"/>
    <p:sldId id="279" r:id="rId19"/>
    <p:sldId id="280" r:id="rId20"/>
    <p:sldId id="28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359"/>
    <a:srgbClr val="969FA7"/>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12C8C85-51F0-491E-9774-3900AFEF0F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388" autoAdjust="0"/>
  </p:normalViewPr>
  <p:slideViewPr>
    <p:cSldViewPr snapToGrid="0" showGuides="1">
      <p:cViewPr varScale="1">
        <p:scale>
          <a:sx n="95" d="100"/>
          <a:sy n="95" d="100"/>
        </p:scale>
        <p:origin x="163" y="72"/>
      </p:cViewPr>
      <p:guideLst/>
    </p:cSldViewPr>
  </p:slideViewPr>
  <p:outlineViewPr>
    <p:cViewPr>
      <p:scale>
        <a:sx n="33" d="100"/>
        <a:sy n="33" d="100"/>
      </p:scale>
      <p:origin x="0" y="-4982"/>
    </p:cViewPr>
  </p:outlineViewPr>
  <p:notesTextViewPr>
    <p:cViewPr>
      <p:scale>
        <a:sx n="1" d="1"/>
        <a:sy n="1" d="1"/>
      </p:scale>
      <p:origin x="0" y="0"/>
    </p:cViewPr>
  </p:notesTextViewPr>
  <p:sorterViewPr>
    <p:cViewPr varScale="1">
      <p:scale>
        <a:sx n="100" d="100"/>
        <a:sy n="100" d="100"/>
      </p:scale>
      <p:origin x="0" y="-1757"/>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C3C3A6-B337-4D83-9CDB-B9C35780FF7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1C79A68-3D73-4695-8C1E-3CDBCB536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97C6B7-F63D-48F8-8C65-A57506B0F13B}" type="datetimeFigureOut">
              <a:rPr lang="en-US" smtClean="0"/>
              <a:t>11/1/2024</a:t>
            </a:fld>
            <a:endParaRPr lang="en-US" dirty="0"/>
          </a:p>
        </p:txBody>
      </p:sp>
      <p:sp>
        <p:nvSpPr>
          <p:cNvPr id="4" name="Footer Placeholder 3">
            <a:extLst>
              <a:ext uri="{FF2B5EF4-FFF2-40B4-BE49-F238E27FC236}">
                <a16:creationId xmlns:a16="http://schemas.microsoft.com/office/drawing/2014/main" id="{3CF5045C-A7CE-41D4-85C5-0E9ACEEF9B2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59ABD0F-F8EA-4B9F-8647-FC7D4AE3D83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AB78DD-9481-4863-BCCC-946573546DA1}" type="slidenum">
              <a:rPr lang="en-US" smtClean="0"/>
              <a:t>‹#›</a:t>
            </a:fld>
            <a:endParaRPr lang="en-US" dirty="0"/>
          </a:p>
        </p:txBody>
      </p:sp>
    </p:spTree>
    <p:extLst>
      <p:ext uri="{BB962C8B-B14F-4D97-AF65-F5344CB8AC3E}">
        <p14:creationId xmlns:p14="http://schemas.microsoft.com/office/powerpoint/2010/main" val="585040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09A0FA-2191-4F92-A1E4-6EB4598AC4EC}" type="datetimeFigureOut">
              <a:rPr lang="en-US" smtClean="0"/>
              <a:t>11/1/2024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359F2-43EF-4812-9DC0-98C0B1A40681}" type="slidenum">
              <a:rPr lang="en-US" smtClean="0"/>
              <a:t>‹#›</a:t>
            </a:fld>
            <a:endParaRPr lang="en-US" dirty="0"/>
          </a:p>
        </p:txBody>
      </p:sp>
    </p:spTree>
    <p:extLst>
      <p:ext uri="{BB962C8B-B14F-4D97-AF65-F5344CB8AC3E}">
        <p14:creationId xmlns:p14="http://schemas.microsoft.com/office/powerpoint/2010/main" val="47011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7666156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20XX</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0873301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r>
              <a:rPr lang="en-US"/>
              <a:t>20XX</a:t>
            </a:r>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5039887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5957535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r>
              <a:rPr lang="en-US"/>
              <a:t>20XX</a:t>
            </a:r>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2014896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20XX</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861492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20XX</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491554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20XX</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3297532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20XX</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23201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r>
              <a:rPr lang="en-US"/>
              <a:t>20XX</a:t>
            </a:r>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989077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20XX</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458643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r>
              <a:rPr lang="en-US"/>
              <a:t>20XX</a:t>
            </a:r>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pSp>
        <p:nvGrpSpPr>
          <p:cNvPr id="7" name="Group 6">
            <a:extLst>
              <a:ext uri="{FF2B5EF4-FFF2-40B4-BE49-F238E27FC236}">
                <a16:creationId xmlns:a16="http://schemas.microsoft.com/office/drawing/2014/main" id="{E457D222-120F-E222-DE7E-B44B0BC1863F}"/>
              </a:ext>
            </a:extLst>
          </p:cNvPr>
          <p:cNvGrpSpPr/>
          <p:nvPr userDrawn="1"/>
        </p:nvGrpSpPr>
        <p:grpSpPr>
          <a:xfrm>
            <a:off x="428696" y="482137"/>
            <a:ext cx="11301155" cy="81191"/>
            <a:chOff x="428696" y="482137"/>
            <a:chExt cx="11301155" cy="81191"/>
          </a:xfrm>
        </p:grpSpPr>
        <p:sp>
          <p:nvSpPr>
            <p:cNvPr id="8" name="Rectangle 7">
              <a:extLst>
                <a:ext uri="{FF2B5EF4-FFF2-40B4-BE49-F238E27FC236}">
                  <a16:creationId xmlns:a16="http://schemas.microsoft.com/office/drawing/2014/main" id="{09DF259B-1168-B954-21F8-A08A3C462F3C}"/>
                </a:ext>
              </a:extLst>
            </p:cNvPr>
            <p:cNvSpPr/>
            <p:nvPr/>
          </p:nvSpPr>
          <p:spPr>
            <a:xfrm flipV="1">
              <a:off x="428696" y="482137"/>
              <a:ext cx="3703321" cy="81191"/>
            </a:xfrm>
            <a:prstGeom prst="rect">
              <a:avLst/>
            </a:prstGeom>
            <a:solidFill>
              <a:schemeClr val="accent3"/>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B5A595C-AA3A-9D82-01BB-7810CE5F7A5E}"/>
                </a:ext>
              </a:extLst>
            </p:cNvPr>
            <p:cNvSpPr/>
            <p:nvPr/>
          </p:nvSpPr>
          <p:spPr>
            <a:xfrm flipV="1">
              <a:off x="4235926" y="482137"/>
              <a:ext cx="3703321" cy="81191"/>
            </a:xfrm>
            <a:prstGeom prst="rect">
              <a:avLst/>
            </a:prstGeom>
            <a:solidFill>
              <a:schemeClr val="accent1"/>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1178CB63-8F78-566B-8120-9DC73FB7B23B}"/>
                </a:ext>
              </a:extLst>
            </p:cNvPr>
            <p:cNvSpPr/>
            <p:nvPr/>
          </p:nvSpPr>
          <p:spPr>
            <a:xfrm flipV="1">
              <a:off x="8026530" y="482137"/>
              <a:ext cx="3703321" cy="81191"/>
            </a:xfrm>
            <a:prstGeom prst="rect">
              <a:avLst/>
            </a:prstGeom>
            <a:solidFill>
              <a:schemeClr val="accent4"/>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0910551"/>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8D87D-6A28-E3DD-76A8-D2CE3AAEED0F}"/>
              </a:ext>
            </a:extLst>
          </p:cNvPr>
          <p:cNvSpPr>
            <a:spLocks noGrp="1"/>
          </p:cNvSpPr>
          <p:nvPr>
            <p:ph type="ctrTitle"/>
          </p:nvPr>
        </p:nvSpPr>
        <p:spPr/>
        <p:txBody>
          <a:bodyPr/>
          <a:lstStyle/>
          <a:p>
            <a:r>
              <a:rPr lang="en-US" sz="3600" kern="1400" spc="-50" dirty="0">
                <a:effectLst/>
                <a:latin typeface="Garamond" panose="02020404030301010803" pitchFamily="18" charset="0"/>
                <a:ea typeface="Times New Roman" panose="02020603050405020304" pitchFamily="18" charset="0"/>
                <a:cs typeface="Times New Roman" panose="02020603050405020304" pitchFamily="18" charset="0"/>
              </a:rPr>
              <a:t>Syphilis Research overview</a:t>
            </a:r>
            <a:endParaRPr lang="en-US" dirty="0"/>
          </a:p>
        </p:txBody>
      </p:sp>
      <p:sp>
        <p:nvSpPr>
          <p:cNvPr id="3" name="Subtitle 2">
            <a:extLst>
              <a:ext uri="{FF2B5EF4-FFF2-40B4-BE49-F238E27FC236}">
                <a16:creationId xmlns:a16="http://schemas.microsoft.com/office/drawing/2014/main" id="{16E8C379-F1E1-88CC-268A-9FC89D062694}"/>
              </a:ext>
            </a:extLst>
          </p:cNvPr>
          <p:cNvSpPr>
            <a:spLocks noGrp="1"/>
          </p:cNvSpPr>
          <p:nvPr>
            <p:ph type="subTitle" idx="1"/>
          </p:nvPr>
        </p:nvSpPr>
        <p:spPr/>
        <p:txBody>
          <a:bodyPr/>
          <a:lstStyle/>
          <a:p>
            <a:r>
              <a:rPr lang="en-US" dirty="0"/>
              <a:t>Seed Fund Program</a:t>
            </a:r>
          </a:p>
        </p:txBody>
      </p:sp>
    </p:spTree>
    <p:extLst>
      <p:ext uri="{BB962C8B-B14F-4D97-AF65-F5344CB8AC3E}">
        <p14:creationId xmlns:p14="http://schemas.microsoft.com/office/powerpoint/2010/main" val="513223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p:txBody>
          <a:bodyPr/>
          <a:lstStyle/>
          <a:p>
            <a:r>
              <a:rPr lang="en-US" dirty="0"/>
              <a:t>[13] CDC. "2021 Sexually Transmitted Infections Treatment Guidelines."</a:t>
            </a:r>
          </a:p>
          <a:p>
            <a:r>
              <a:rPr lang="en-US" dirty="0"/>
              <a:t>[14] "Reporting of Treponemal and Non-Treponemal Syphilis Testing and the Correct Syphilis Testing Algorithm for CDC Defined Reverse Sequence Syphilis Testing"</a:t>
            </a:r>
          </a:p>
          <a:p>
            <a:r>
              <a:rPr lang="en-US" dirty="0"/>
              <a:t>[15] "Missed Opportunities for Syphilis Prevention and Control"</a:t>
            </a:r>
          </a:p>
          <a:p>
            <a:r>
              <a:rPr lang="en-US" dirty="0"/>
              <a:t>[16] "CDC Clinical Guidelines on the Use of Doxycycline Postexposure Prophylaxis for Bacterial Sexually Transmitted Infection Prevention, United States, 2024"</a:t>
            </a:r>
          </a:p>
          <a:p>
            <a:r>
              <a:rPr lang="en-US" dirty="0"/>
              <a:t>[17] "Countering the Rise of Syphilis: A Role for Doxycycline Post-Exposure Prophylaxis?"</a:t>
            </a:r>
          </a:p>
          <a:p>
            <a:endParaRPr lang="en-US" dirty="0"/>
          </a:p>
        </p:txBody>
      </p:sp>
    </p:spTree>
    <p:extLst>
      <p:ext uri="{BB962C8B-B14F-4D97-AF65-F5344CB8AC3E}">
        <p14:creationId xmlns:p14="http://schemas.microsoft.com/office/powerpoint/2010/main" val="1862164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lstStyle/>
          <a:p>
            <a:r>
              <a:rPr lang="en-US" dirty="0"/>
              <a:t>What are the main statistical methods used for this kind of analysis? What are the findings of previous research?</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a:xfrm>
            <a:off x="581192" y="2340864"/>
            <a:ext cx="11029615" cy="4316610"/>
          </a:xfrm>
        </p:spPr>
        <p:txBody>
          <a:bodyPr>
            <a:normAutofit fontScale="92500" lnSpcReduction="20000"/>
          </a:bodyPr>
          <a:lstStyle/>
          <a:p>
            <a:r>
              <a:rPr lang="en-US" dirty="0"/>
              <a:t>Studies have investigated the influence of social determinants of health (</a:t>
            </a:r>
            <a:r>
              <a:rPr lang="en-US" dirty="0" err="1"/>
              <a:t>SDoH</a:t>
            </a:r>
            <a:r>
              <a:rPr lang="en-US" dirty="0"/>
              <a:t>) on syphilis transmission and prevalence. Factors such as income inequality, education level, unemployment, and access to healthcare services have been linked to syphilis rates [11,18].</a:t>
            </a:r>
          </a:p>
          <a:p>
            <a:r>
              <a:rPr lang="en-US" b="1" dirty="0"/>
              <a:t>Bayesian Spatiotemporal Models:</a:t>
            </a:r>
            <a:endParaRPr lang="en-US" dirty="0"/>
          </a:p>
          <a:p>
            <a:pPr lvl="1">
              <a:buFont typeface="Arial" panose="020B0604020202020204" pitchFamily="34" charset="0"/>
              <a:buChar char="•"/>
            </a:pPr>
            <a:r>
              <a:rPr lang="en-US" dirty="0"/>
              <a:t>Used to analyze the spatial and temporal patterns of syphilis, incorporating </a:t>
            </a:r>
            <a:r>
              <a:rPr lang="en-US" dirty="0" err="1"/>
              <a:t>SDoH</a:t>
            </a:r>
            <a:r>
              <a:rPr lang="en-US" dirty="0"/>
              <a:t> variables to identify high-risk areas and understand the dynamics of disease spread [18,19]. </a:t>
            </a:r>
          </a:p>
          <a:p>
            <a:pPr lvl="1">
              <a:buFont typeface="Arial" panose="020B0604020202020204" pitchFamily="34" charset="0"/>
              <a:buChar char="•"/>
            </a:pPr>
            <a:r>
              <a:rPr lang="en-US" dirty="0"/>
              <a:t>Incorporate spatial and temporal correlations to analyze how disease risk varies over time and space, considering </a:t>
            </a:r>
            <a:r>
              <a:rPr lang="en-US" dirty="0" err="1"/>
              <a:t>SDoH</a:t>
            </a:r>
            <a:r>
              <a:rPr lang="en-US" dirty="0"/>
              <a:t> factors like income, education, and access to healthcare [18,19].</a:t>
            </a:r>
          </a:p>
          <a:p>
            <a:r>
              <a:rPr lang="en-US" b="1" dirty="0"/>
              <a:t>Bayesian Hierarchical Models:</a:t>
            </a:r>
            <a:endParaRPr lang="en-US" dirty="0"/>
          </a:p>
          <a:p>
            <a:pPr lvl="1">
              <a:buFont typeface="Arial" panose="020B0604020202020204" pitchFamily="34" charset="0"/>
              <a:buChar char="•"/>
            </a:pPr>
            <a:r>
              <a:rPr lang="en-US" dirty="0"/>
              <a:t>Employed to handle data with hierarchical structures, allowing for the assessment of individual-level and area-level </a:t>
            </a:r>
            <a:r>
              <a:rPr lang="en-US" dirty="0" err="1"/>
              <a:t>SDoH</a:t>
            </a:r>
            <a:r>
              <a:rPr lang="en-US" dirty="0"/>
              <a:t> factors on syphilis risk [21].</a:t>
            </a:r>
          </a:p>
          <a:p>
            <a:pPr lvl="1">
              <a:buFont typeface="Arial" panose="020B0604020202020204" pitchFamily="34" charset="0"/>
              <a:buChar char="•"/>
            </a:pPr>
            <a:r>
              <a:rPr lang="en-US" dirty="0"/>
              <a:t>These models handle multilevel data, allowing for the assessment of individual and area-level </a:t>
            </a:r>
            <a:r>
              <a:rPr lang="en-US" dirty="0" err="1"/>
              <a:t>SDoH</a:t>
            </a:r>
            <a:r>
              <a:rPr lang="en-US" dirty="0"/>
              <a:t> variables simultaneously. They account for dependencies within clustered data, such as individuals within regions [21].</a:t>
            </a:r>
          </a:p>
          <a:p>
            <a:r>
              <a:rPr lang="en-US" b="1" dirty="0"/>
              <a:t>Generalized Linear Mixed Models (GLMMs):</a:t>
            </a:r>
            <a:endParaRPr lang="en-US" dirty="0"/>
          </a:p>
          <a:p>
            <a:pPr lvl="1">
              <a:buFont typeface="Arial" panose="020B0604020202020204" pitchFamily="34" charset="0"/>
              <a:buChar char="•"/>
            </a:pPr>
            <a:r>
              <a:rPr lang="en-US" dirty="0"/>
              <a:t>Used for modeling count data and rates, accounting for both fixed effects (e.g., </a:t>
            </a:r>
            <a:r>
              <a:rPr lang="en-US" dirty="0" err="1"/>
              <a:t>SDoH</a:t>
            </a:r>
            <a:r>
              <a:rPr lang="en-US" dirty="0"/>
              <a:t> variables) and random effects (e.g., spatial random effects) [22].</a:t>
            </a:r>
          </a:p>
          <a:p>
            <a:endParaRPr lang="en-US" dirty="0"/>
          </a:p>
        </p:txBody>
      </p:sp>
    </p:spTree>
    <p:extLst>
      <p:ext uri="{BB962C8B-B14F-4D97-AF65-F5344CB8AC3E}">
        <p14:creationId xmlns:p14="http://schemas.microsoft.com/office/powerpoint/2010/main" val="224856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8EB81-AD6D-0EEC-837D-9041A603B07C}"/>
              </a:ext>
            </a:extLst>
          </p:cNvPr>
          <p:cNvSpPr>
            <a:spLocks noGrp="1"/>
          </p:cNvSpPr>
          <p:nvPr>
            <p:ph type="title"/>
          </p:nvPr>
        </p:nvSpPr>
        <p:spPr/>
        <p:txBody>
          <a:bodyPr/>
          <a:lstStyle/>
          <a:p>
            <a:r>
              <a:rPr lang="en-US" dirty="0"/>
              <a:t>models</a:t>
            </a:r>
          </a:p>
        </p:txBody>
      </p:sp>
      <p:sp>
        <p:nvSpPr>
          <p:cNvPr id="3" name="Content Placeholder 2">
            <a:extLst>
              <a:ext uri="{FF2B5EF4-FFF2-40B4-BE49-F238E27FC236}">
                <a16:creationId xmlns:a16="http://schemas.microsoft.com/office/drawing/2014/main" id="{654A9F5B-9B6F-0E7F-5023-5B4F2D9FE1F6}"/>
              </a:ext>
            </a:extLst>
          </p:cNvPr>
          <p:cNvSpPr>
            <a:spLocks noGrp="1"/>
          </p:cNvSpPr>
          <p:nvPr>
            <p:ph idx="1"/>
          </p:nvPr>
        </p:nvSpPr>
        <p:spPr/>
        <p:txBody>
          <a:bodyPr/>
          <a:lstStyle/>
          <a:p>
            <a:r>
              <a:rPr lang="en-US" b="1" dirty="0"/>
              <a:t>Spatial Clustering:</a:t>
            </a:r>
            <a:endParaRPr lang="en-US" dirty="0"/>
          </a:p>
          <a:p>
            <a:pPr lvl="1">
              <a:buFont typeface="Arial" panose="020B0604020202020204" pitchFamily="34" charset="0"/>
              <a:buChar char="•"/>
            </a:pPr>
            <a:r>
              <a:rPr lang="en-US" dirty="0"/>
              <a:t>High syphilis rates are often clustered in areas with higher poverty rates, lower educational attainment, and limited healthcare access (Brazil study) [18].</a:t>
            </a:r>
          </a:p>
          <a:p>
            <a:r>
              <a:rPr lang="en-US" b="1" dirty="0"/>
              <a:t>Impact of </a:t>
            </a:r>
            <a:r>
              <a:rPr lang="en-US" b="1" dirty="0" err="1"/>
              <a:t>SDoH</a:t>
            </a:r>
            <a:r>
              <a:rPr lang="en-US" b="1" dirty="0"/>
              <a:t>:</a:t>
            </a:r>
            <a:endParaRPr lang="en-US" dirty="0"/>
          </a:p>
          <a:p>
            <a:pPr lvl="1">
              <a:buFont typeface="Arial" panose="020B0604020202020204" pitchFamily="34" charset="0"/>
              <a:buChar char="•"/>
            </a:pPr>
            <a:r>
              <a:rPr lang="en-US" dirty="0" err="1"/>
              <a:t>SDoH</a:t>
            </a:r>
            <a:r>
              <a:rPr lang="en-US" dirty="0"/>
              <a:t> significantly contribute to disparities in syphilis rates. For instance, studies found that higher Gini indices (income inequality) and lower mean per capita income were associated with increased congenital syphilis risk [18].</a:t>
            </a:r>
          </a:p>
          <a:p>
            <a:r>
              <a:rPr lang="en-US" dirty="0"/>
              <a:t>Research Gap: there is a lack of research specifically focused on Wisconsin using advanced spatiotemporal Bayesian methods.</a:t>
            </a:r>
          </a:p>
        </p:txBody>
      </p:sp>
    </p:spTree>
    <p:extLst>
      <p:ext uri="{BB962C8B-B14F-4D97-AF65-F5344CB8AC3E}">
        <p14:creationId xmlns:p14="http://schemas.microsoft.com/office/powerpoint/2010/main" val="709245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DA833-7F2B-3642-34D5-C385CAB2B911}"/>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B19CCB9A-7CAF-FDC8-BCCE-8E49BB3608BC}"/>
              </a:ext>
            </a:extLst>
          </p:cNvPr>
          <p:cNvSpPr>
            <a:spLocks noGrp="1"/>
          </p:cNvSpPr>
          <p:nvPr>
            <p:ph idx="1"/>
          </p:nvPr>
        </p:nvSpPr>
        <p:spPr/>
        <p:txBody>
          <a:bodyPr>
            <a:normAutofit/>
          </a:bodyPr>
          <a:lstStyle/>
          <a:p>
            <a:r>
              <a:rPr lang="en-US" b="1" dirty="0"/>
              <a:t>References:</a:t>
            </a:r>
            <a:endParaRPr lang="en-US" dirty="0"/>
          </a:p>
          <a:p>
            <a:r>
              <a:rPr lang="en-US" dirty="0"/>
              <a:t>[11] "Social Determinants of Health and Syphilis"</a:t>
            </a:r>
          </a:p>
          <a:p>
            <a:r>
              <a:rPr lang="en-US" dirty="0"/>
              <a:t>[18] "Spatiotemporal Bayesian Modeling of the Risk of Congenital Syphilis in São Paulo, SP, Brazil"</a:t>
            </a:r>
          </a:p>
          <a:p>
            <a:r>
              <a:rPr lang="en-US" dirty="0"/>
              <a:t>[19] "A Review of Bayesian Spatiotemporal Models in Spatial Epidemiology"</a:t>
            </a:r>
          </a:p>
          <a:p>
            <a:r>
              <a:rPr lang="en-US" dirty="0"/>
              <a:t>[21] "Bayesian Perspectives for Epidemiological Research: I. Foundations and Basic Methods"</a:t>
            </a:r>
          </a:p>
          <a:p>
            <a:r>
              <a:rPr lang="en-US" dirty="0"/>
              <a:t>[22] "Bayesian Group Testing Regression Models for Spatial Data“</a:t>
            </a:r>
          </a:p>
          <a:p>
            <a:r>
              <a:rPr lang="en-US" dirty="0"/>
              <a:t>[23] "Estimating the Real Burden of Gestational Syphilis in Brazil, 2007–2018: A Bayesian Modeling Study"</a:t>
            </a:r>
          </a:p>
          <a:p>
            <a:r>
              <a:rPr lang="en-US" dirty="0"/>
              <a:t>[26] "Reporting of Bayesian Analysis in Epidemiologic Research Should Become More Transparent"</a:t>
            </a:r>
          </a:p>
          <a:p>
            <a:endParaRPr lang="en-US" dirty="0"/>
          </a:p>
          <a:p>
            <a:endParaRPr lang="en-US" dirty="0"/>
          </a:p>
        </p:txBody>
      </p:sp>
    </p:spTree>
    <p:extLst>
      <p:ext uri="{BB962C8B-B14F-4D97-AF65-F5344CB8AC3E}">
        <p14:creationId xmlns:p14="http://schemas.microsoft.com/office/powerpoint/2010/main" val="2853518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D9446-A087-008F-9B86-FB3C652DD272}"/>
              </a:ext>
            </a:extLst>
          </p:cNvPr>
          <p:cNvSpPr>
            <a:spLocks noGrp="1"/>
          </p:cNvSpPr>
          <p:nvPr>
            <p:ph type="title"/>
          </p:nvPr>
        </p:nvSpPr>
        <p:spPr/>
        <p:txBody>
          <a:bodyPr/>
          <a:lstStyle/>
          <a:p>
            <a:r>
              <a:rPr lang="en-US" dirty="0"/>
              <a:t>what specific properties of syphilis do we need to consider or put in the model?</a:t>
            </a:r>
          </a:p>
        </p:txBody>
      </p:sp>
      <p:sp>
        <p:nvSpPr>
          <p:cNvPr id="3" name="Content Placeholder 2">
            <a:extLst>
              <a:ext uri="{FF2B5EF4-FFF2-40B4-BE49-F238E27FC236}">
                <a16:creationId xmlns:a16="http://schemas.microsoft.com/office/drawing/2014/main" id="{E03C7805-1041-FBA5-9C7D-45E5BE788650}"/>
              </a:ext>
            </a:extLst>
          </p:cNvPr>
          <p:cNvSpPr>
            <a:spLocks noGrp="1"/>
          </p:cNvSpPr>
          <p:nvPr>
            <p:ph idx="1"/>
          </p:nvPr>
        </p:nvSpPr>
        <p:spPr/>
        <p:txBody>
          <a:bodyPr>
            <a:normAutofit fontScale="92500" lnSpcReduction="10000"/>
          </a:bodyPr>
          <a:lstStyle/>
          <a:p>
            <a:r>
              <a:rPr lang="en-US" b="1" dirty="0"/>
              <a:t>Multiple Disease Stages:</a:t>
            </a:r>
            <a:endParaRPr lang="en-US" dirty="0"/>
          </a:p>
          <a:p>
            <a:pPr lvl="1">
              <a:buFont typeface="Arial" panose="020B0604020202020204" pitchFamily="34" charset="0"/>
              <a:buChar char="•"/>
            </a:pPr>
            <a:r>
              <a:rPr lang="en-US" dirty="0"/>
              <a:t>Syphilis progresses through distinct stages (primary, secondary, latent, tertiary), each with varying infectivity and clinical manifestations. Modeling should account for transitions between stages and their respective transmission potentials [7,24].</a:t>
            </a:r>
          </a:p>
          <a:p>
            <a:r>
              <a:rPr lang="en-US" b="1" dirty="0"/>
              <a:t>Vertical Transmission:</a:t>
            </a:r>
            <a:endParaRPr lang="en-US" dirty="0"/>
          </a:p>
          <a:p>
            <a:pPr lvl="1">
              <a:buFont typeface="Arial" panose="020B0604020202020204" pitchFamily="34" charset="0"/>
              <a:buChar char="•"/>
            </a:pPr>
            <a:r>
              <a:rPr lang="en-US" dirty="0"/>
              <a:t>The possibility of mother-to-child transmission leading to congenital syphilis necessitates inclusion of pregnancy-related factors, prenatal care access, and screening rates [1,18].</a:t>
            </a:r>
          </a:p>
          <a:p>
            <a:r>
              <a:rPr lang="en-US" b="1" dirty="0"/>
              <a:t>Interaction with HIV:</a:t>
            </a:r>
            <a:endParaRPr lang="en-US" dirty="0"/>
          </a:p>
          <a:p>
            <a:pPr lvl="1">
              <a:buFont typeface="Arial" panose="020B0604020202020204" pitchFamily="34" charset="0"/>
              <a:buChar char="•"/>
            </a:pPr>
            <a:r>
              <a:rPr lang="en-US" dirty="0"/>
              <a:t>High rates of syphilis and HIV co-infection require modeling of co-infection dynamics, as syphilis can increase HIV transmission and acquisition risks [3,7].</a:t>
            </a:r>
          </a:p>
          <a:p>
            <a:r>
              <a:rPr lang="en-US" b="1" dirty="0"/>
              <a:t>Behavioral Factors:</a:t>
            </a:r>
            <a:endParaRPr lang="en-US" dirty="0"/>
          </a:p>
          <a:p>
            <a:pPr lvl="1">
              <a:buFont typeface="Arial" panose="020B0604020202020204" pitchFamily="34" charset="0"/>
              <a:buChar char="•"/>
            </a:pPr>
            <a:r>
              <a:rPr lang="en-US" dirty="0"/>
              <a:t>Sexual network dynamics, including partner concurrency, influence syphilis transmission and should be integrated into the model [5].</a:t>
            </a:r>
          </a:p>
          <a:p>
            <a:endParaRPr lang="en-US" dirty="0"/>
          </a:p>
        </p:txBody>
      </p:sp>
    </p:spTree>
    <p:extLst>
      <p:ext uri="{BB962C8B-B14F-4D97-AF65-F5344CB8AC3E}">
        <p14:creationId xmlns:p14="http://schemas.microsoft.com/office/powerpoint/2010/main" val="3193163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73808-E476-0441-C574-C972A826F74B}"/>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4D0E8DE1-5ACB-0DE0-7F95-F71E30E3E059}"/>
              </a:ext>
            </a:extLst>
          </p:cNvPr>
          <p:cNvSpPr>
            <a:spLocks noGrp="1"/>
          </p:cNvSpPr>
          <p:nvPr>
            <p:ph idx="1"/>
          </p:nvPr>
        </p:nvSpPr>
        <p:spPr/>
        <p:txBody>
          <a:bodyPr/>
          <a:lstStyle/>
          <a:p>
            <a:r>
              <a:rPr lang="en-US" dirty="0"/>
              <a:t>[1] "Sexually Transmitted Disease Surveillance 2022." (Syphilis)</a:t>
            </a:r>
          </a:p>
          <a:p>
            <a:r>
              <a:rPr lang="en-US" dirty="0"/>
              <a:t>[3] "Background: Syphilis incidence is increasing across the United States among men who have sex with men (MSM)."</a:t>
            </a:r>
          </a:p>
          <a:p>
            <a:r>
              <a:rPr lang="en-US" dirty="0"/>
              <a:t>[5] "Identifying Patterns of Sexual Behaviors and </a:t>
            </a:r>
            <a:r>
              <a:rPr lang="en-US" dirty="0" err="1"/>
              <a:t>PrEP</a:t>
            </a:r>
            <a:r>
              <a:rPr lang="en-US" dirty="0"/>
              <a:t> Uptake Characteristics Among MSM Who Were Eligible for </a:t>
            </a:r>
            <a:r>
              <a:rPr lang="en-US" dirty="0" err="1"/>
              <a:t>PrEP</a:t>
            </a:r>
            <a:r>
              <a:rPr lang="en-US" dirty="0"/>
              <a:t>: A National Cross-Section Study"</a:t>
            </a:r>
          </a:p>
          <a:p>
            <a:r>
              <a:rPr lang="en-US" dirty="0"/>
              <a:t>[7] "Lancet 2017; 389: 1550–57 Published Online Syphilis"</a:t>
            </a:r>
          </a:p>
          <a:p>
            <a:r>
              <a:rPr lang="en-US" dirty="0"/>
              <a:t>[24] "Clinical and Genomic Diversity of Treponema pallidum Subspecies pallidum to Inform Vaccine Research: An International, Molecular Epidemiology Study"</a:t>
            </a:r>
          </a:p>
          <a:p>
            <a:r>
              <a:rPr lang="en-US" dirty="0"/>
              <a:t>[25] "Edge Effects in Spatial Infectious Disease Models"</a:t>
            </a:r>
          </a:p>
          <a:p>
            <a:endParaRPr lang="en-US" dirty="0"/>
          </a:p>
        </p:txBody>
      </p:sp>
    </p:spTree>
    <p:extLst>
      <p:ext uri="{BB962C8B-B14F-4D97-AF65-F5344CB8AC3E}">
        <p14:creationId xmlns:p14="http://schemas.microsoft.com/office/powerpoint/2010/main" val="1585891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4C97E-3002-E83D-EEE4-47950A4038B8}"/>
              </a:ext>
            </a:extLst>
          </p:cNvPr>
          <p:cNvSpPr>
            <a:spLocks noGrp="1"/>
          </p:cNvSpPr>
          <p:nvPr>
            <p:ph type="title"/>
          </p:nvPr>
        </p:nvSpPr>
        <p:spPr/>
        <p:txBody>
          <a:bodyPr/>
          <a:lstStyle/>
          <a:p>
            <a:r>
              <a:rPr lang="en-US" dirty="0"/>
              <a:t>Limitations of Statistical Methods:</a:t>
            </a:r>
          </a:p>
        </p:txBody>
      </p:sp>
      <p:sp>
        <p:nvSpPr>
          <p:cNvPr id="3" name="Content Placeholder 2">
            <a:extLst>
              <a:ext uri="{FF2B5EF4-FFF2-40B4-BE49-F238E27FC236}">
                <a16:creationId xmlns:a16="http://schemas.microsoft.com/office/drawing/2014/main" id="{07059CAF-F884-3722-86F0-B866EE1596D4}"/>
              </a:ext>
            </a:extLst>
          </p:cNvPr>
          <p:cNvSpPr>
            <a:spLocks noGrp="1"/>
          </p:cNvSpPr>
          <p:nvPr>
            <p:ph idx="1"/>
          </p:nvPr>
        </p:nvSpPr>
        <p:spPr/>
        <p:txBody>
          <a:bodyPr>
            <a:normAutofit lnSpcReduction="10000"/>
          </a:bodyPr>
          <a:lstStyle/>
          <a:p>
            <a:r>
              <a:rPr lang="en-US" b="1" dirty="0"/>
              <a:t>Data Availability:</a:t>
            </a:r>
          </a:p>
          <a:p>
            <a:pPr lvl="1"/>
            <a:r>
              <a:rPr lang="en-US" dirty="0"/>
              <a:t>Incomplete surveillance data, especially for marginalized populations, affect model accuracy [23].</a:t>
            </a:r>
          </a:p>
          <a:p>
            <a:r>
              <a:rPr lang="en-US" b="1" dirty="0"/>
              <a:t>Computational Complexity:</a:t>
            </a:r>
            <a:endParaRPr lang="en-US" dirty="0"/>
          </a:p>
          <a:p>
            <a:pPr lvl="1">
              <a:buFont typeface="Arial" panose="020B0604020202020204" pitchFamily="34" charset="0"/>
              <a:buChar char="•"/>
            </a:pPr>
            <a:r>
              <a:rPr lang="en-US" dirty="0"/>
              <a:t>Bayesian spatiotemporal models are computationally intensive, requiring specialized software and expertise, which may limit their use in some settings [19].</a:t>
            </a:r>
          </a:p>
          <a:p>
            <a:r>
              <a:rPr lang="en-US" b="1" dirty="0"/>
              <a:t>Assumptions and Simplifications:</a:t>
            </a:r>
            <a:endParaRPr lang="en-US" dirty="0"/>
          </a:p>
          <a:p>
            <a:pPr lvl="1">
              <a:buFont typeface="Arial" panose="020B0604020202020204" pitchFamily="34" charset="0"/>
              <a:buChar char="•"/>
            </a:pPr>
            <a:r>
              <a:rPr lang="en-US" dirty="0"/>
              <a:t>Models often rely on assumptions that may not fully capture the complexities of syphilis transmission, such as homogeneous mixing or constant transmission rates [21].</a:t>
            </a:r>
          </a:p>
          <a:p>
            <a:r>
              <a:rPr lang="en-US" b="1" dirty="0"/>
              <a:t>Generalizability:</a:t>
            </a:r>
            <a:endParaRPr lang="en-US" dirty="0"/>
          </a:p>
          <a:p>
            <a:pPr lvl="1">
              <a:buFont typeface="Arial" panose="020B0604020202020204" pitchFamily="34" charset="0"/>
              <a:buChar char="•"/>
            </a:pPr>
            <a:r>
              <a:rPr lang="en-US" dirty="0"/>
              <a:t>Models developed for specific regions or populations may not be directly applicable to other settings without adjustments for local context and demographics [25].</a:t>
            </a:r>
          </a:p>
          <a:p>
            <a:endParaRPr lang="en-US" dirty="0"/>
          </a:p>
        </p:txBody>
      </p:sp>
    </p:spTree>
    <p:extLst>
      <p:ext uri="{BB962C8B-B14F-4D97-AF65-F5344CB8AC3E}">
        <p14:creationId xmlns:p14="http://schemas.microsoft.com/office/powerpoint/2010/main" val="1511045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BD6E4-A4C0-39AF-8C5D-3DF0569B8C12}"/>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F5A2370C-46A0-C918-5E50-7F8530BF798F}"/>
              </a:ext>
            </a:extLst>
          </p:cNvPr>
          <p:cNvSpPr>
            <a:spLocks noGrp="1"/>
          </p:cNvSpPr>
          <p:nvPr>
            <p:ph idx="1"/>
          </p:nvPr>
        </p:nvSpPr>
        <p:spPr/>
        <p:txBody>
          <a:bodyPr/>
          <a:lstStyle/>
          <a:p>
            <a:r>
              <a:rPr lang="en-US" dirty="0"/>
              <a:t>[19] "A Review of Bayesian Spatiotemporal Models in Spatial Epidemiology"</a:t>
            </a:r>
          </a:p>
          <a:p>
            <a:r>
              <a:rPr lang="en-US" dirty="0"/>
              <a:t>[21] "Bayesian Perspectives for Epidemiological Research: I. Foundations and Basic Methods"</a:t>
            </a:r>
          </a:p>
          <a:p>
            <a:r>
              <a:rPr lang="en-US" dirty="0"/>
              <a:t>[23] "Estimating the Real Burden of Gestational Syphilis in Brazil, 2007–2018: A Bayesian Modeling Study"</a:t>
            </a:r>
          </a:p>
          <a:p>
            <a:r>
              <a:rPr lang="en-US" dirty="0"/>
              <a:t>[25] "Edge Effects in Spatial Infectious Disease Models"</a:t>
            </a:r>
          </a:p>
          <a:p>
            <a:r>
              <a:rPr lang="en-US" dirty="0"/>
              <a:t>[26] "Reporting of Bayesian Analysis in Epidemiologic Research Should Become More Transparent"</a:t>
            </a:r>
          </a:p>
          <a:p>
            <a:endParaRPr lang="en-US" dirty="0"/>
          </a:p>
        </p:txBody>
      </p:sp>
    </p:spTree>
    <p:extLst>
      <p:ext uri="{BB962C8B-B14F-4D97-AF65-F5344CB8AC3E}">
        <p14:creationId xmlns:p14="http://schemas.microsoft.com/office/powerpoint/2010/main" val="3893951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F8CC6-8FB7-6377-2D32-7FB366B1AE82}"/>
              </a:ext>
            </a:extLst>
          </p:cNvPr>
          <p:cNvSpPr>
            <a:spLocks noGrp="1"/>
          </p:cNvSpPr>
          <p:nvPr>
            <p:ph type="title"/>
          </p:nvPr>
        </p:nvSpPr>
        <p:spPr>
          <a:xfrm>
            <a:off x="581192" y="415580"/>
            <a:ext cx="11029616" cy="934139"/>
          </a:xfrm>
        </p:spPr>
        <p:txBody>
          <a:bodyPr>
            <a:normAutofit/>
          </a:bodyPr>
          <a:lstStyle/>
          <a:p>
            <a:pPr marL="0" marR="0">
              <a:spcBef>
                <a:spcPts val="0"/>
              </a:spcBef>
              <a:spcAft>
                <a:spcPts val="0"/>
              </a:spcAft>
            </a:pPr>
            <a:r>
              <a:rPr lang="en-US" dirty="0"/>
              <a:t>why the syphilis rate surges last decade?</a:t>
            </a:r>
            <a:endParaRPr lang="en-US" b="1" dirty="0"/>
          </a:p>
        </p:txBody>
      </p:sp>
      <p:sp>
        <p:nvSpPr>
          <p:cNvPr id="3" name="Content Placeholder 2">
            <a:extLst>
              <a:ext uri="{FF2B5EF4-FFF2-40B4-BE49-F238E27FC236}">
                <a16:creationId xmlns:a16="http://schemas.microsoft.com/office/drawing/2014/main" id="{2C42D9F2-DF1A-1593-8B89-2E4B800E2296}"/>
              </a:ext>
            </a:extLst>
          </p:cNvPr>
          <p:cNvSpPr>
            <a:spLocks noGrp="1"/>
          </p:cNvSpPr>
          <p:nvPr>
            <p:ph idx="1"/>
          </p:nvPr>
        </p:nvSpPr>
        <p:spPr>
          <a:xfrm>
            <a:off x="581192" y="1507958"/>
            <a:ext cx="11029615" cy="4467392"/>
          </a:xfrm>
        </p:spPr>
        <p:txBody>
          <a:bodyPr>
            <a:normAutofit fontScale="92500"/>
          </a:bodyPr>
          <a:lstStyle/>
          <a:p>
            <a:r>
              <a:rPr lang="en-US" b="1" dirty="0"/>
              <a:t>Changes in Sexual Behavior:</a:t>
            </a:r>
            <a:r>
              <a:rPr lang="en-US" dirty="0"/>
              <a:t> An increase in high-risk sexual activities, such as unprotected sex, multiple sexual partners, and anonymous sexual encounters, particularly among men who have sex with men (MSM), has significantly contributed to the spread of syphilis. The use of dating apps has also facilitated casual sexual relationships. [1,5].</a:t>
            </a:r>
          </a:p>
          <a:p>
            <a:r>
              <a:rPr lang="en-US" b="1" dirty="0"/>
              <a:t>Substance Abuse:</a:t>
            </a:r>
            <a:r>
              <a:rPr lang="en-US" dirty="0"/>
              <a:t> The rise in methamphetamine and other illicit drug use is associated with risky sexual behaviors, leading to higher syphilis transmission rates. [2,6].</a:t>
            </a:r>
          </a:p>
          <a:p>
            <a:r>
              <a:rPr lang="en-US" b="1" dirty="0"/>
              <a:t>Decreased Public Health Funding:</a:t>
            </a:r>
            <a:r>
              <a:rPr lang="en-US" dirty="0"/>
              <a:t> Funding cuts to sexually transmitted infection (STI) prevention programs have weakened public health infrastructures. This has led to reduced access to screening, prevention services, and partner notification efforts, impeding syphilis control [4,8]. The pandemic diverted resources away from STI programs, leading to decreased screening and disruptions in healthcare services [2,6].</a:t>
            </a:r>
          </a:p>
          <a:p>
            <a:r>
              <a:rPr lang="en-US" b="1" dirty="0"/>
              <a:t>HIV Co-infection:</a:t>
            </a:r>
            <a:r>
              <a:rPr lang="en-US" dirty="0"/>
              <a:t> There is a strong intersection between the syphilis and HIV epidemics. Individuals with HIV are at a higher risk of acquiring syphilis, and syphilis infection can increase the susceptibility to HIV transmission [3,7].</a:t>
            </a:r>
          </a:p>
          <a:p>
            <a:r>
              <a:rPr lang="en-US" b="1" dirty="0"/>
              <a:t>Stigma and Lack of Awareness:</a:t>
            </a:r>
            <a:r>
              <a:rPr lang="en-US" dirty="0"/>
              <a:t> Persistent stigma surrounding STIs discourages individuals from seeking testing and treatment. Additionally, a lack of public awareness about syphilis symptoms and transmission contributes to delayed diagnoses [5,9]</a:t>
            </a:r>
          </a:p>
          <a:p>
            <a:endParaRPr lang="en-US" dirty="0"/>
          </a:p>
        </p:txBody>
      </p:sp>
    </p:spTree>
    <p:extLst>
      <p:ext uri="{BB962C8B-B14F-4D97-AF65-F5344CB8AC3E}">
        <p14:creationId xmlns:p14="http://schemas.microsoft.com/office/powerpoint/2010/main" val="73746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p:txBody>
          <a:bodyPr>
            <a:normAutofit fontScale="85000" lnSpcReduction="10000"/>
          </a:bodyPr>
          <a:lstStyle/>
          <a:p>
            <a:r>
              <a:rPr lang="en-US" b="1" dirty="0"/>
              <a:t>References:</a:t>
            </a:r>
            <a:endParaRPr lang="en-US" dirty="0"/>
          </a:p>
          <a:p>
            <a:r>
              <a:rPr lang="en-US" dirty="0"/>
              <a:t>[1] Centers for Disease Control and Prevention (CDC). "Sexually Transmitted Disease Surveillance 2022." (Syphilis)</a:t>
            </a:r>
          </a:p>
          <a:p>
            <a:r>
              <a:rPr lang="en-US" dirty="0"/>
              <a:t>[2] "Rise of Syphilis Surge Amidst COVID-19 Pandemic in the USA: A Neglected Concern"</a:t>
            </a:r>
          </a:p>
          <a:p>
            <a:r>
              <a:rPr lang="en-US" dirty="0"/>
              <a:t>[3] "Background: Syphilis incidence is increasing across the United States among men who have sex with men (MSM)."</a:t>
            </a:r>
          </a:p>
          <a:p>
            <a:r>
              <a:rPr lang="en-US" dirty="0"/>
              <a:t>[4] "The Resurgence of US Syphilis Epidemic Marks Public Health Failures"</a:t>
            </a:r>
          </a:p>
          <a:p>
            <a:r>
              <a:rPr lang="en-US" dirty="0"/>
              <a:t>[5] "Identifying Patterns of Sexual Behaviors and </a:t>
            </a:r>
            <a:r>
              <a:rPr lang="en-US" dirty="0" err="1"/>
              <a:t>PrEP</a:t>
            </a:r>
            <a:r>
              <a:rPr lang="en-US" dirty="0"/>
              <a:t> Uptake Characteristics Among MSM Who Were Eligible for </a:t>
            </a:r>
            <a:r>
              <a:rPr lang="en-US" dirty="0" err="1"/>
              <a:t>PrEP</a:t>
            </a:r>
            <a:r>
              <a:rPr lang="en-US" dirty="0"/>
              <a:t>: A National Cross-Section Study"</a:t>
            </a:r>
          </a:p>
          <a:p>
            <a:r>
              <a:rPr lang="en-US" dirty="0"/>
              <a:t>[6] "Rise of Syphilis Surge Amidst COVID-19 Pandemic in the USA: A Neglected Concern"</a:t>
            </a:r>
          </a:p>
          <a:p>
            <a:r>
              <a:rPr lang="en-US" dirty="0"/>
              <a:t>[7] "Congenital Syphilis Epidemiology, Prevention, and Management in the United States: A 2022 Update"</a:t>
            </a:r>
          </a:p>
          <a:p>
            <a:r>
              <a:rPr lang="en-US" dirty="0"/>
              <a:t>[8] "Evaluating the Global, Regional, and National Impact of Syphilis: Results from the Global Burden of Disease Study 2019"</a:t>
            </a:r>
          </a:p>
          <a:p>
            <a:r>
              <a:rPr lang="en-US" dirty="0"/>
              <a:t>[9] "Countering the Rise of Syphilis: A Role for Doxycycline Post-Exposure Prophylaxis?"</a:t>
            </a:r>
          </a:p>
          <a:p>
            <a:endParaRPr lang="en-US" dirty="0"/>
          </a:p>
        </p:txBody>
      </p:sp>
    </p:spTree>
    <p:extLst>
      <p:ext uri="{BB962C8B-B14F-4D97-AF65-F5344CB8AC3E}">
        <p14:creationId xmlns:p14="http://schemas.microsoft.com/office/powerpoint/2010/main" val="3039049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normAutofit fontScale="90000"/>
          </a:bodyPr>
          <a:lstStyle/>
          <a:p>
            <a:r>
              <a:rPr lang="en-US" dirty="0"/>
              <a:t>What areas do health disparities manifest in? Racial/ethnic disparities? Gender? SES? Why study MSM and Black?</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p:txBody>
          <a:bodyPr/>
          <a:lstStyle/>
          <a:p>
            <a:r>
              <a:rPr lang="en-US" b="1" dirty="0"/>
              <a:t>Racial</a:t>
            </a:r>
          </a:p>
          <a:p>
            <a:pPr marL="324000" lvl="1" indent="0">
              <a:buNone/>
            </a:pPr>
            <a:endParaRPr lang="en-US" b="1" dirty="0"/>
          </a:p>
          <a:p>
            <a:pPr lvl="1"/>
            <a:r>
              <a:rPr lang="en-US" b="1" dirty="0"/>
              <a:t>Non-Hispanic Black or African American Populations:</a:t>
            </a:r>
            <a:r>
              <a:rPr lang="en-US" dirty="0"/>
              <a:t> In 2022, non-Hispanic Black individuals represented 31.7% of reported primary and secondary syphilis cases, despite being 12.6% of the U.S. population. The rate among non-Hispanic Black men was 70.9 per 100,000, significantly higher than that of non-Hispanic White men [1].</a:t>
            </a:r>
          </a:p>
          <a:p>
            <a:pPr lvl="1"/>
            <a:r>
              <a:rPr lang="en-US" b="1" dirty="0"/>
              <a:t>Non-Hispanic American Indian or Alaska Native Populations:</a:t>
            </a:r>
            <a:r>
              <a:rPr lang="en-US" dirty="0"/>
              <a:t> This group had the highest rates among both men (74.7 per 100,000) and women (59.5 per 100,000) for primary and secondary syphilis in 2022 [1].</a:t>
            </a:r>
          </a:p>
          <a:p>
            <a:endParaRPr lang="en-US" dirty="0"/>
          </a:p>
        </p:txBody>
      </p:sp>
    </p:spTree>
    <p:extLst>
      <p:ext uri="{BB962C8B-B14F-4D97-AF65-F5344CB8AC3E}">
        <p14:creationId xmlns:p14="http://schemas.microsoft.com/office/powerpoint/2010/main" val="2776549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lstStyle/>
          <a:p>
            <a:r>
              <a:rPr lang="en-US" dirty="0"/>
              <a:t>gender</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p:txBody>
          <a:bodyPr/>
          <a:lstStyle/>
          <a:p>
            <a:r>
              <a:rPr lang="en-US" b="1" dirty="0"/>
              <a:t>Men Who Have Sex with Men (MSM):</a:t>
            </a:r>
            <a:r>
              <a:rPr lang="en-US" dirty="0"/>
              <a:t> MSM accounted for a significant proportion of syphilis cases. Between 2013 and 2022, 47.7% of primary and secondary syphilis cases were among MSM [1,3].</a:t>
            </a:r>
          </a:p>
          <a:p>
            <a:r>
              <a:rPr lang="en-US" b="1" dirty="0"/>
              <a:t>Women:</a:t>
            </a:r>
            <a:r>
              <a:rPr lang="en-US" dirty="0"/>
              <a:t> There has been a dramatic increase in syphilis rates among women, leading to a surge in congenital syphilis cases. From 2018 to 2022, the rate among women increased by 190% [1].</a:t>
            </a:r>
          </a:p>
        </p:txBody>
      </p:sp>
    </p:spTree>
    <p:extLst>
      <p:ext uri="{BB962C8B-B14F-4D97-AF65-F5344CB8AC3E}">
        <p14:creationId xmlns:p14="http://schemas.microsoft.com/office/powerpoint/2010/main" val="1458432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lstStyle/>
          <a:p>
            <a:r>
              <a:rPr lang="en-US" dirty="0"/>
              <a:t>Specific groups</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p:txBody>
          <a:bodyPr/>
          <a:lstStyle/>
          <a:p>
            <a:r>
              <a:rPr lang="en-US" dirty="0"/>
              <a:t>Individuals with lower SES face barriers to healthcare access, including lack of insurance, limited availability of services, and socioeconomic conditions that increase vulnerability to infection [11].</a:t>
            </a:r>
          </a:p>
          <a:p>
            <a:r>
              <a:rPr lang="en-US" b="1" dirty="0"/>
              <a:t>MSM:</a:t>
            </a:r>
            <a:r>
              <a:rPr lang="en-US" dirty="0"/>
              <a:t> This group is disproportionately affected by syphilis due to higher rates of risky sexual behaviors, network effects, and biological susceptibility. Studying MSM helps in understanding transmission dynamics and tailoring interventions [3,5].</a:t>
            </a:r>
          </a:p>
          <a:p>
            <a:r>
              <a:rPr lang="en-US" b="1" dirty="0"/>
              <a:t>Black Populations:</a:t>
            </a:r>
            <a:r>
              <a:rPr lang="en-US" dirty="0"/>
              <a:t> Systemic inequities, including discrimination, poverty, and reduced access to quality healthcare, contribute to higher syphilis rates in Black communities. Research is essential to address these disparities and implement effective prevention strategies [1,12].</a:t>
            </a:r>
          </a:p>
        </p:txBody>
      </p:sp>
    </p:spTree>
    <p:extLst>
      <p:ext uri="{BB962C8B-B14F-4D97-AF65-F5344CB8AC3E}">
        <p14:creationId xmlns:p14="http://schemas.microsoft.com/office/powerpoint/2010/main" val="3893787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p:txBody>
          <a:bodyPr/>
          <a:lstStyle/>
          <a:p>
            <a:r>
              <a:rPr lang="en-US" dirty="0"/>
              <a:t>[1] CDC. "Sexually Transmitted Disease Surveillance 2022." (Syphilis)</a:t>
            </a:r>
          </a:p>
          <a:p>
            <a:r>
              <a:rPr lang="en-US" dirty="0"/>
              <a:t>[3] "Background: Syphilis incidence is increasing across the United States among men who have sex with men (MSM)."</a:t>
            </a:r>
          </a:p>
          <a:p>
            <a:r>
              <a:rPr lang="en-US" dirty="0"/>
              <a:t>[5] "Identifying Patterns of Sexual Behaviors and </a:t>
            </a:r>
            <a:r>
              <a:rPr lang="en-US" dirty="0" err="1"/>
              <a:t>PrEP</a:t>
            </a:r>
            <a:r>
              <a:rPr lang="en-US" dirty="0"/>
              <a:t> Uptake Characteristics Among MSM Who Were Eligible for </a:t>
            </a:r>
            <a:r>
              <a:rPr lang="en-US" dirty="0" err="1"/>
              <a:t>PrEP</a:t>
            </a:r>
            <a:r>
              <a:rPr lang="en-US" dirty="0"/>
              <a:t>: A National Cross-Section Study"</a:t>
            </a:r>
          </a:p>
          <a:p>
            <a:r>
              <a:rPr lang="en-US" dirty="0"/>
              <a:t>[11] "Social Determinants of Health and Syphilis"</a:t>
            </a:r>
          </a:p>
          <a:p>
            <a:r>
              <a:rPr lang="en-US" dirty="0"/>
              <a:t>[12] "Congenital Syphilis Epidemiology, Prevention, and Management in the United States: A 2022 Update"</a:t>
            </a:r>
          </a:p>
          <a:p>
            <a:endParaRPr lang="en-US" dirty="0"/>
          </a:p>
        </p:txBody>
      </p:sp>
    </p:spTree>
    <p:extLst>
      <p:ext uri="{BB962C8B-B14F-4D97-AF65-F5344CB8AC3E}">
        <p14:creationId xmlns:p14="http://schemas.microsoft.com/office/powerpoint/2010/main" val="508729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lstStyle/>
          <a:p>
            <a:r>
              <a:rPr lang="en-US" dirty="0"/>
              <a:t>Health impact and economic impact</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p:txBody>
          <a:bodyPr/>
          <a:lstStyle/>
          <a:p>
            <a:r>
              <a:rPr lang="en-US" b="1" dirty="0"/>
              <a:t>Congenital Syphilis:</a:t>
            </a:r>
            <a:r>
              <a:rPr lang="en-US" dirty="0"/>
              <a:t> There were 3,755 cases of congenital syphilis reported in 2022, with 282 congenital syphilis-related deaths (231 stillbirths and 51 infant deaths), marking a 24.8% increase from 2021.</a:t>
            </a:r>
          </a:p>
          <a:p>
            <a:r>
              <a:rPr lang="en-US" b="1" dirty="0"/>
              <a:t>Morbidity and Mortality:</a:t>
            </a:r>
            <a:r>
              <a:rPr lang="en-US" dirty="0"/>
              <a:t> Untreated syphilis can progress to tertiary stages, causing serious complications like cardiovascular and neurological damage, leading to increased morbidity and potential mortality.  The direct medical costs include expenses for diagnosis, treatment, and management of syphilis and its complications [8].</a:t>
            </a:r>
          </a:p>
        </p:txBody>
      </p:sp>
    </p:spTree>
    <p:extLst>
      <p:ext uri="{BB962C8B-B14F-4D97-AF65-F5344CB8AC3E}">
        <p14:creationId xmlns:p14="http://schemas.microsoft.com/office/powerpoint/2010/main" val="1988396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0A689-ECD1-5781-BDDD-A28BB2DF1E64}"/>
              </a:ext>
            </a:extLst>
          </p:cNvPr>
          <p:cNvSpPr>
            <a:spLocks noGrp="1"/>
          </p:cNvSpPr>
          <p:nvPr>
            <p:ph type="title"/>
          </p:nvPr>
        </p:nvSpPr>
        <p:spPr/>
        <p:txBody>
          <a:bodyPr/>
          <a:lstStyle/>
          <a:p>
            <a:r>
              <a:rPr lang="en-US" dirty="0"/>
              <a:t>Given the increase of syphilis rate, what interventions have been implemented used?</a:t>
            </a:r>
          </a:p>
        </p:txBody>
      </p:sp>
      <p:sp>
        <p:nvSpPr>
          <p:cNvPr id="3" name="Content Placeholder 2">
            <a:extLst>
              <a:ext uri="{FF2B5EF4-FFF2-40B4-BE49-F238E27FC236}">
                <a16:creationId xmlns:a16="http://schemas.microsoft.com/office/drawing/2014/main" id="{A1242A12-632E-00B7-10B6-181658077148}"/>
              </a:ext>
            </a:extLst>
          </p:cNvPr>
          <p:cNvSpPr>
            <a:spLocks noGrp="1"/>
          </p:cNvSpPr>
          <p:nvPr>
            <p:ph idx="1"/>
          </p:nvPr>
        </p:nvSpPr>
        <p:spPr>
          <a:xfrm>
            <a:off x="581192" y="2340864"/>
            <a:ext cx="11029615" cy="4075978"/>
          </a:xfrm>
        </p:spPr>
        <p:txBody>
          <a:bodyPr>
            <a:normAutofit/>
          </a:bodyPr>
          <a:lstStyle/>
          <a:p>
            <a:r>
              <a:rPr lang="en-US" b="1" dirty="0"/>
              <a:t>Enhanced Screening and Testing:</a:t>
            </a:r>
            <a:endParaRPr lang="en-US" dirty="0"/>
          </a:p>
          <a:p>
            <a:pPr lvl="1">
              <a:buFont typeface="Arial" panose="020B0604020202020204" pitchFamily="34" charset="0"/>
              <a:buChar char="•"/>
            </a:pPr>
            <a:r>
              <a:rPr lang="en-US" b="1" dirty="0"/>
              <a:t>CDC Guidelines:</a:t>
            </a:r>
            <a:r>
              <a:rPr lang="en-US" dirty="0"/>
              <a:t> Routine screening for syphilis in pregnant women, MSM, and individuals with HIV has been recommended to facilitate early detection and treatment [13].</a:t>
            </a:r>
          </a:p>
          <a:p>
            <a:r>
              <a:rPr lang="en-US" b="1" dirty="0"/>
              <a:t>Doxycycline Post-Exposure Prophylaxis (Doxy-PEP):</a:t>
            </a:r>
            <a:endParaRPr lang="en-US" dirty="0"/>
          </a:p>
          <a:p>
            <a:pPr lvl="1"/>
            <a:r>
              <a:rPr lang="en-US" b="1" dirty="0"/>
              <a:t>CDC Recommendations (2024):</a:t>
            </a:r>
            <a:r>
              <a:rPr lang="en-US" dirty="0"/>
              <a:t> Doxy-PEP is recommended for MSM and transgender women with a recent STI, showing significant reductions in syphilis infections [16]. </a:t>
            </a:r>
            <a:r>
              <a:rPr lang="en-US" b="1" dirty="0"/>
              <a:t>Doxy-PEP: </a:t>
            </a:r>
            <a:r>
              <a:rPr lang="en-US" dirty="0"/>
              <a:t>Demonstrated over 70% reduction in syphilis and chlamydia infections and approximately 50% reduction in gonococcal infections in clinical trials [16].</a:t>
            </a:r>
          </a:p>
          <a:p>
            <a:r>
              <a:rPr lang="en-US" b="1" dirty="0"/>
              <a:t>Partner Services and Contact Tracing:</a:t>
            </a:r>
            <a:endParaRPr lang="en-US" dirty="0"/>
          </a:p>
          <a:p>
            <a:pPr lvl="1">
              <a:buFont typeface="Arial" panose="020B0604020202020204" pitchFamily="34" charset="0"/>
              <a:buChar char="•"/>
            </a:pPr>
            <a:r>
              <a:rPr lang="en-US" dirty="0"/>
              <a:t>Enhanced efforts in partner notification to prevent further transmission by treating sexual partners of infected individuals [15].</a:t>
            </a:r>
          </a:p>
          <a:p>
            <a:pPr lvl="1">
              <a:buFont typeface="Arial" panose="020B0604020202020204" pitchFamily="34" charset="0"/>
              <a:buChar char="•"/>
            </a:pPr>
            <a:endParaRPr lang="en-US" dirty="0"/>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3709583278"/>
      </p:ext>
    </p:extLst>
  </p:cSld>
  <p:clrMapOvr>
    <a:masterClrMapping/>
  </p:clrMapOvr>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0037C456-A6DA-4DEE-A3FB-4EC3058FD0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9D1F84C-D1FD-4B1B-9CFD-8E0D96AC4DF2}">
  <ds:schemaRefs>
    <ds:schemaRef ds:uri="http://schemas.microsoft.com/sharepoint/v3/contenttype/forms"/>
  </ds:schemaRefs>
</ds:datastoreItem>
</file>

<file path=customXml/itemProps3.xml><?xml version="1.0" encoding="utf-8"?>
<ds:datastoreItem xmlns:ds="http://schemas.openxmlformats.org/officeDocument/2006/customXml" ds:itemID="{5A00B2AC-C335-4100-B8B3-2D9F49A7290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{7DEE6B4F-08CA-4C09-9DFE-FD46624ABEAE}tf45205285_win32</Template>
  <TotalTime>91</TotalTime>
  <Words>2052</Words>
  <Application>Microsoft Office PowerPoint</Application>
  <PresentationFormat>Widescreen</PresentationFormat>
  <Paragraphs>109</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Garamond</vt:lpstr>
      <vt:lpstr>Gill Sans MT</vt:lpstr>
      <vt:lpstr>Wingdings 2</vt:lpstr>
      <vt:lpstr>DividendVTI</vt:lpstr>
      <vt:lpstr>Syphilis Research overview</vt:lpstr>
      <vt:lpstr>why the syphilis rate surges last decade?</vt:lpstr>
      <vt:lpstr>References</vt:lpstr>
      <vt:lpstr>What areas do health disparities manifest in? Racial/ethnic disparities? Gender? SES? Why study MSM and Black?</vt:lpstr>
      <vt:lpstr>gender</vt:lpstr>
      <vt:lpstr>Specific groups</vt:lpstr>
      <vt:lpstr>References</vt:lpstr>
      <vt:lpstr>Health impact and economic impact</vt:lpstr>
      <vt:lpstr>Given the increase of syphilis rate, what interventions have been implemented used?</vt:lpstr>
      <vt:lpstr>References:</vt:lpstr>
      <vt:lpstr>What are the main statistical methods used for this kind of analysis? What are the findings of previous research?</vt:lpstr>
      <vt:lpstr>models</vt:lpstr>
      <vt:lpstr>References</vt:lpstr>
      <vt:lpstr>what specific properties of syphilis do we need to consider or put in the model?</vt:lpstr>
      <vt:lpstr>References:</vt:lpstr>
      <vt:lpstr>Limitations of Statistical Methods: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Syphilis Research overview</dc:title>
  <dc:creator>Navid Mohseni</dc:creator>
  <cp:lastModifiedBy>Navid Mohseni</cp:lastModifiedBy>
  <cp:revision>1</cp:revision>
  <dcterms:created xsi:type="dcterms:W3CDTF">2024-11-01T19:27:15Z</dcterms:created>
  <dcterms:modified xsi:type="dcterms:W3CDTF">2024-11-01T20:58:28Z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